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29" r:id="rId3"/>
    <p:sldId id="345" r:id="rId4"/>
    <p:sldId id="393" r:id="rId5"/>
    <p:sldId id="414" r:id="rId6"/>
    <p:sldId id="408" r:id="rId7"/>
    <p:sldId id="409" r:id="rId8"/>
    <p:sldId id="410" r:id="rId9"/>
    <p:sldId id="411" r:id="rId10"/>
    <p:sldId id="412" r:id="rId11"/>
    <p:sldId id="413" r:id="rId12"/>
    <p:sldId id="384" r:id="rId13"/>
    <p:sldId id="340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6" r:id="rId36"/>
    <p:sldId id="427" r:id="rId37"/>
    <p:sldId id="425" r:id="rId38"/>
    <p:sldId id="428" r:id="rId39"/>
    <p:sldId id="429" r:id="rId40"/>
    <p:sldId id="430" r:id="rId41"/>
    <p:sldId id="433" r:id="rId42"/>
    <p:sldId id="435" r:id="rId43"/>
    <p:sldId id="436" r:id="rId44"/>
    <p:sldId id="437" r:id="rId45"/>
    <p:sldId id="434" r:id="rId46"/>
    <p:sldId id="269" r:id="rId47"/>
  </p:sldIdLst>
  <p:sldSz cx="12192000" cy="6858000"/>
  <p:notesSz cx="6858000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CC"/>
    <a:srgbClr val="0000FF"/>
    <a:srgbClr val="006600"/>
    <a:srgbClr val="C00000"/>
    <a:srgbClr val="E2F0D9"/>
    <a:srgbClr val="FFFFFF"/>
    <a:srgbClr val="FBE5D6"/>
    <a:srgbClr val="5B9BD5"/>
    <a:srgbClr val="C56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2" autoAdjust="0"/>
    <p:restoredTop sz="94129" autoAdjust="0"/>
  </p:normalViewPr>
  <p:slideViewPr>
    <p:cSldViewPr snapToGrid="0">
      <p:cViewPr varScale="1">
        <p:scale>
          <a:sx n="105" d="100"/>
          <a:sy n="105" d="100"/>
        </p:scale>
        <p:origin x="119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80713-3F88-4B82-ACF8-E4F4A6D1B898}" type="datetimeFigureOut">
              <a:rPr lang="en-SG" smtClean="0"/>
              <a:t>11/3/2025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51220"/>
            <a:ext cx="548640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20"/>
            <a:ext cx="2971800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377320"/>
            <a:ext cx="2971800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3A57E-E920-4C34-91F5-3C46E07A96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094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3A57E-E920-4C34-91F5-3C46E07A964E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0143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6576" cy="496888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18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6576" cy="496888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1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3A57E-E920-4C34-91F5-3C46E07A964E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559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3A57E-E920-4C34-91F5-3C46E07A964E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3A57E-E920-4C34-91F5-3C46E07A964E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933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3A57E-E920-4C34-91F5-3C46E07A964E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074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6576" cy="496888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8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6576" cy="496888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3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6576" cy="496888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0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6576" cy="496888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5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6576" cy="496888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7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DC82-B281-43D9-9782-FA94450D82A6}" type="datetime1">
              <a:rPr lang="en-SG" smtClean="0"/>
              <a:t>11/3/2025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841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06DE-5440-4B55-85A5-23A3F03C9D77}" type="datetime1">
              <a:rPr lang="en-SG" smtClean="0"/>
              <a:t>11/3/2025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593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F006-2334-47FC-9F14-6A6CA1A19D6E}" type="datetime1">
              <a:rPr lang="en-SG" smtClean="0"/>
              <a:t>11/3/2025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736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5DE8A-7616-47CF-8468-064F48A2FEC3}" type="datetime1">
              <a:rPr lang="en-SG" smtClean="0"/>
              <a:t>11/3/2025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216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0F12-918A-4DE3-B929-258B7DF1AC83}" type="datetime1">
              <a:rPr lang="en-SG" smtClean="0"/>
              <a:t>11/3/2025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3027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B8A55-AAEB-4B09-8FFD-F64405585E2E}" type="datetime1">
              <a:rPr lang="en-SG" smtClean="0"/>
              <a:t>11/3/2025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951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4563-0501-48F5-B84D-A277E1048241}" type="datetime1">
              <a:rPr lang="en-SG" smtClean="0"/>
              <a:t>11/3/2025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37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E53E-5454-4188-B811-AE20EFE2A1BD}" type="datetime1">
              <a:rPr lang="en-SG" smtClean="0"/>
              <a:t>11/3/2025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491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10CA-D5DF-46D0-A127-3F1B60ED4D16}" type="datetime1">
              <a:rPr lang="en-SG" smtClean="0"/>
              <a:t>11/3/2025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622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1B8C-9507-4FC0-B68E-608D733D4E76}" type="datetime1">
              <a:rPr lang="en-SG" smtClean="0"/>
              <a:t>11/3/2025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261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53C4-1483-49C3-B818-99CED61C6FB0}" type="datetime1">
              <a:rPr lang="en-SG" smtClean="0"/>
              <a:t>11/3/2025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726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222CF-8AB8-4D71-B847-9594A2A4CEF4}" type="datetime1">
              <a:rPr lang="en-SG" smtClean="0"/>
              <a:t>11/3/2025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E2BCA-7FFD-4666-9163-5C061F649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417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CS2100</a:t>
            </a:r>
            <a:br>
              <a:rPr lang="en-SG" dirty="0"/>
            </a:br>
            <a:endParaRPr lang="en-SG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03680"/>
          </a:xfrm>
        </p:spPr>
        <p:txBody>
          <a:bodyPr>
            <a:normAutofit/>
          </a:bodyPr>
          <a:lstStyle/>
          <a:p>
            <a:r>
              <a:rPr lang="en-SG" sz="3200" dirty="0" smtClean="0"/>
              <a:t>28 Feb 2025</a:t>
            </a:r>
            <a:endParaRPr lang="en-SG" sz="3200" dirty="0"/>
          </a:p>
          <a:p>
            <a:r>
              <a:rPr lang="en-SG" sz="3200" dirty="0" smtClean="0"/>
              <a:t>Revision #1</a:t>
            </a:r>
            <a:endParaRPr lang="en-SG" sz="4400" dirty="0"/>
          </a:p>
          <a:p>
            <a:r>
              <a:rPr lang="en-SG" dirty="0"/>
              <a:t>(Prepared by: Aaron Tan)</a:t>
            </a:r>
          </a:p>
        </p:txBody>
      </p:sp>
    </p:spTree>
    <p:extLst>
      <p:ext uri="{BB962C8B-B14F-4D97-AF65-F5344CB8AC3E}">
        <p14:creationId xmlns:p14="http://schemas.microsoft.com/office/powerpoint/2010/main" val="9135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Lecture #12: The Processor: Control</a:t>
            </a:r>
            <a:endParaRPr lang="en-US" dirty="0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32439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</a:rPr>
              <a:t>5. Design of ALU Control Unit (2/2)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67018"/>
            <a:ext cx="8229600" cy="575770"/>
          </a:xfrm>
        </p:spPr>
        <p:txBody>
          <a:bodyPr/>
          <a:lstStyle/>
          <a:p>
            <a:pPr marL="271463" indent="-271463">
              <a:spcBef>
                <a:spcPct val="10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Simple combinational logic</a:t>
            </a:r>
          </a:p>
        </p:txBody>
      </p:sp>
      <p:grpSp>
        <p:nvGrpSpPr>
          <p:cNvPr id="211" name="Group 287"/>
          <p:cNvGrpSpPr>
            <a:grpSpLocks/>
          </p:cNvGrpSpPr>
          <p:nvPr/>
        </p:nvGrpSpPr>
        <p:grpSpPr bwMode="auto">
          <a:xfrm>
            <a:off x="8077200" y="2019038"/>
            <a:ext cx="2286000" cy="2058988"/>
            <a:chOff x="4224" y="1152"/>
            <a:chExt cx="1440" cy="1297"/>
          </a:xfrm>
        </p:grpSpPr>
        <p:sp>
          <p:nvSpPr>
            <p:cNvPr id="212" name="AutoShape 285"/>
            <p:cNvSpPr>
              <a:spLocks noChangeArrowheads="1"/>
            </p:cNvSpPr>
            <p:nvPr/>
          </p:nvSpPr>
          <p:spPr bwMode="auto">
            <a:xfrm rot="-2800100">
              <a:off x="3836" y="1869"/>
              <a:ext cx="1035" cy="126"/>
            </a:xfrm>
            <a:prstGeom prst="leftArrow">
              <a:avLst>
                <a:gd name="adj1" fmla="val 50000"/>
                <a:gd name="adj2" fmla="val 205357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Text Box 286"/>
            <p:cNvSpPr txBox="1">
              <a:spLocks noChangeArrowheads="1"/>
            </p:cNvSpPr>
            <p:nvPr/>
          </p:nvSpPr>
          <p:spPr bwMode="auto">
            <a:xfrm>
              <a:off x="4224" y="1152"/>
              <a:ext cx="1440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</a:pPr>
              <a:r>
                <a:rPr lang="en-US" sz="1600" b="1" dirty="0">
                  <a:solidFill>
                    <a:srgbClr val="002060"/>
                  </a:solidFill>
                </a:rPr>
                <a:t>ALUcontrol2</a:t>
              </a:r>
              <a:r>
                <a:rPr lang="en-US" sz="1400" b="1" dirty="0"/>
                <a:t> </a:t>
              </a:r>
            </a:p>
            <a:p>
              <a:pPr>
                <a:spcBef>
                  <a:spcPct val="10000"/>
                </a:spcBef>
              </a:pPr>
              <a:r>
                <a:rPr lang="en-US" sz="1400" b="1" dirty="0"/>
                <a:t>= ALUOp0 + ALUOp1∙F1</a:t>
              </a:r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2397125" y="1542789"/>
            <a:ext cx="7513638" cy="4557713"/>
            <a:chOff x="1025525" y="1504950"/>
            <a:chExt cx="7513638" cy="4557713"/>
          </a:xfrm>
        </p:grpSpPr>
        <p:grpSp>
          <p:nvGrpSpPr>
            <p:cNvPr id="215" name="Group 283"/>
            <p:cNvGrpSpPr>
              <a:grpSpLocks/>
            </p:cNvGrpSpPr>
            <p:nvPr/>
          </p:nvGrpSpPr>
          <p:grpSpPr bwMode="auto">
            <a:xfrm>
              <a:off x="1025525" y="1504950"/>
              <a:ext cx="7513638" cy="4557713"/>
              <a:chOff x="550" y="1013"/>
              <a:chExt cx="4733" cy="2871"/>
            </a:xfrm>
          </p:grpSpPr>
          <p:sp>
            <p:nvSpPr>
              <p:cNvPr id="218" name="Freeform 176"/>
              <p:cNvSpPr>
                <a:spLocks/>
              </p:cNvSpPr>
              <p:nvPr/>
            </p:nvSpPr>
            <p:spPr bwMode="auto">
              <a:xfrm>
                <a:off x="1738" y="1460"/>
                <a:ext cx="72" cy="93"/>
              </a:xfrm>
              <a:custGeom>
                <a:avLst/>
                <a:gdLst>
                  <a:gd name="T0" fmla="*/ 72 w 72"/>
                  <a:gd name="T1" fmla="*/ 0 h 93"/>
                  <a:gd name="T2" fmla="*/ 0 w 72"/>
                  <a:gd name="T3" fmla="*/ 0 h 93"/>
                  <a:gd name="T4" fmla="*/ 38 w 72"/>
                  <a:gd name="T5" fmla="*/ 93 h 93"/>
                  <a:gd name="T6" fmla="*/ 72 w 72"/>
                  <a:gd name="T7" fmla="*/ 0 h 93"/>
                  <a:gd name="T8" fmla="*/ 72 w 72"/>
                  <a:gd name="T9" fmla="*/ 0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93"/>
                  <a:gd name="T17" fmla="*/ 72 w 72"/>
                  <a:gd name="T18" fmla="*/ 93 h 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93">
                    <a:moveTo>
                      <a:pt x="72" y="0"/>
                    </a:moveTo>
                    <a:lnTo>
                      <a:pt x="0" y="0"/>
                    </a:lnTo>
                    <a:lnTo>
                      <a:pt x="38" y="93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77"/>
              <p:cNvSpPr>
                <a:spLocks/>
              </p:cNvSpPr>
              <p:nvPr/>
            </p:nvSpPr>
            <p:spPr bwMode="auto">
              <a:xfrm>
                <a:off x="1277" y="3017"/>
                <a:ext cx="1534" cy="119"/>
              </a:xfrm>
              <a:custGeom>
                <a:avLst/>
                <a:gdLst>
                  <a:gd name="T0" fmla="*/ 0 w 1534"/>
                  <a:gd name="T1" fmla="*/ 0 h 119"/>
                  <a:gd name="T2" fmla="*/ 400 w 1534"/>
                  <a:gd name="T3" fmla="*/ 0 h 119"/>
                  <a:gd name="T4" fmla="*/ 400 w 1534"/>
                  <a:gd name="T5" fmla="*/ 119 h 119"/>
                  <a:gd name="T6" fmla="*/ 1534 w 1534"/>
                  <a:gd name="T7" fmla="*/ 119 h 1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4"/>
                  <a:gd name="T13" fmla="*/ 0 h 119"/>
                  <a:gd name="T14" fmla="*/ 1534 w 1534"/>
                  <a:gd name="T15" fmla="*/ 119 h 1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4" h="119">
                    <a:moveTo>
                      <a:pt x="0" y="0"/>
                    </a:moveTo>
                    <a:lnTo>
                      <a:pt x="400" y="0"/>
                    </a:lnTo>
                    <a:lnTo>
                      <a:pt x="400" y="119"/>
                    </a:lnTo>
                    <a:lnTo>
                      <a:pt x="1534" y="119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178"/>
              <p:cNvSpPr>
                <a:spLocks/>
              </p:cNvSpPr>
              <p:nvPr/>
            </p:nvSpPr>
            <p:spPr bwMode="auto">
              <a:xfrm>
                <a:off x="4201" y="2762"/>
                <a:ext cx="72" cy="92"/>
              </a:xfrm>
              <a:custGeom>
                <a:avLst/>
                <a:gdLst>
                  <a:gd name="T0" fmla="*/ 0 w 72"/>
                  <a:gd name="T1" fmla="*/ 0 h 92"/>
                  <a:gd name="T2" fmla="*/ 0 w 72"/>
                  <a:gd name="T3" fmla="*/ 92 h 92"/>
                  <a:gd name="T4" fmla="*/ 72 w 72"/>
                  <a:gd name="T5" fmla="*/ 48 h 92"/>
                  <a:gd name="T6" fmla="*/ 0 w 72"/>
                  <a:gd name="T7" fmla="*/ 0 h 92"/>
                  <a:gd name="T8" fmla="*/ 0 w 72"/>
                  <a:gd name="T9" fmla="*/ 0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92"/>
                  <a:gd name="T17" fmla="*/ 72 w 72"/>
                  <a:gd name="T18" fmla="*/ 92 h 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92">
                    <a:moveTo>
                      <a:pt x="0" y="0"/>
                    </a:moveTo>
                    <a:lnTo>
                      <a:pt x="0" y="92"/>
                    </a:lnTo>
                    <a:lnTo>
                      <a:pt x="72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Freeform 179"/>
              <p:cNvSpPr>
                <a:spLocks/>
              </p:cNvSpPr>
              <p:nvPr/>
            </p:nvSpPr>
            <p:spPr bwMode="auto">
              <a:xfrm>
                <a:off x="2305" y="2520"/>
                <a:ext cx="277" cy="295"/>
              </a:xfrm>
              <a:custGeom>
                <a:avLst/>
                <a:gdLst>
                  <a:gd name="T0" fmla="*/ 164 w 277"/>
                  <a:gd name="T1" fmla="*/ 290 h 295"/>
                  <a:gd name="T2" fmla="*/ 185 w 277"/>
                  <a:gd name="T3" fmla="*/ 290 h 295"/>
                  <a:gd name="T4" fmla="*/ 202 w 277"/>
                  <a:gd name="T5" fmla="*/ 286 h 295"/>
                  <a:gd name="T6" fmla="*/ 215 w 277"/>
                  <a:gd name="T7" fmla="*/ 277 h 295"/>
                  <a:gd name="T8" fmla="*/ 233 w 277"/>
                  <a:gd name="T9" fmla="*/ 264 h 295"/>
                  <a:gd name="T10" fmla="*/ 243 w 277"/>
                  <a:gd name="T11" fmla="*/ 251 h 295"/>
                  <a:gd name="T12" fmla="*/ 256 w 277"/>
                  <a:gd name="T13" fmla="*/ 233 h 295"/>
                  <a:gd name="T14" fmla="*/ 263 w 277"/>
                  <a:gd name="T15" fmla="*/ 216 h 295"/>
                  <a:gd name="T16" fmla="*/ 270 w 277"/>
                  <a:gd name="T17" fmla="*/ 194 h 295"/>
                  <a:gd name="T18" fmla="*/ 277 w 277"/>
                  <a:gd name="T19" fmla="*/ 172 h 295"/>
                  <a:gd name="T20" fmla="*/ 277 w 277"/>
                  <a:gd name="T21" fmla="*/ 145 h 295"/>
                  <a:gd name="T22" fmla="*/ 277 w 277"/>
                  <a:gd name="T23" fmla="*/ 123 h 295"/>
                  <a:gd name="T24" fmla="*/ 270 w 277"/>
                  <a:gd name="T25" fmla="*/ 101 h 295"/>
                  <a:gd name="T26" fmla="*/ 263 w 277"/>
                  <a:gd name="T27" fmla="*/ 79 h 295"/>
                  <a:gd name="T28" fmla="*/ 256 w 277"/>
                  <a:gd name="T29" fmla="*/ 57 h 295"/>
                  <a:gd name="T30" fmla="*/ 243 w 277"/>
                  <a:gd name="T31" fmla="*/ 40 h 295"/>
                  <a:gd name="T32" fmla="*/ 233 w 277"/>
                  <a:gd name="T33" fmla="*/ 27 h 295"/>
                  <a:gd name="T34" fmla="*/ 215 w 277"/>
                  <a:gd name="T35" fmla="*/ 13 h 295"/>
                  <a:gd name="T36" fmla="*/ 202 w 277"/>
                  <a:gd name="T37" fmla="*/ 5 h 295"/>
                  <a:gd name="T38" fmla="*/ 185 w 277"/>
                  <a:gd name="T39" fmla="*/ 0 h 295"/>
                  <a:gd name="T40" fmla="*/ 164 w 277"/>
                  <a:gd name="T41" fmla="*/ 0 h 295"/>
                  <a:gd name="T42" fmla="*/ 0 w 277"/>
                  <a:gd name="T43" fmla="*/ 0 h 295"/>
                  <a:gd name="T44" fmla="*/ 0 w 277"/>
                  <a:gd name="T45" fmla="*/ 295 h 295"/>
                  <a:gd name="T46" fmla="*/ 164 w 277"/>
                  <a:gd name="T47" fmla="*/ 295 h 295"/>
                  <a:gd name="T48" fmla="*/ 164 w 277"/>
                  <a:gd name="T49" fmla="*/ 295 h 29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7"/>
                  <a:gd name="T76" fmla="*/ 0 h 295"/>
                  <a:gd name="T77" fmla="*/ 277 w 277"/>
                  <a:gd name="T78" fmla="*/ 295 h 29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7" h="295">
                    <a:moveTo>
                      <a:pt x="164" y="290"/>
                    </a:moveTo>
                    <a:lnTo>
                      <a:pt x="185" y="290"/>
                    </a:lnTo>
                    <a:lnTo>
                      <a:pt x="202" y="286"/>
                    </a:lnTo>
                    <a:lnTo>
                      <a:pt x="215" y="277"/>
                    </a:lnTo>
                    <a:lnTo>
                      <a:pt x="233" y="264"/>
                    </a:lnTo>
                    <a:lnTo>
                      <a:pt x="243" y="251"/>
                    </a:lnTo>
                    <a:lnTo>
                      <a:pt x="256" y="233"/>
                    </a:lnTo>
                    <a:lnTo>
                      <a:pt x="263" y="216"/>
                    </a:lnTo>
                    <a:lnTo>
                      <a:pt x="270" y="194"/>
                    </a:lnTo>
                    <a:lnTo>
                      <a:pt x="277" y="172"/>
                    </a:lnTo>
                    <a:lnTo>
                      <a:pt x="277" y="145"/>
                    </a:lnTo>
                    <a:lnTo>
                      <a:pt x="277" y="123"/>
                    </a:lnTo>
                    <a:lnTo>
                      <a:pt x="270" y="101"/>
                    </a:lnTo>
                    <a:lnTo>
                      <a:pt x="263" y="79"/>
                    </a:lnTo>
                    <a:lnTo>
                      <a:pt x="256" y="57"/>
                    </a:lnTo>
                    <a:lnTo>
                      <a:pt x="243" y="40"/>
                    </a:lnTo>
                    <a:lnTo>
                      <a:pt x="233" y="27"/>
                    </a:lnTo>
                    <a:lnTo>
                      <a:pt x="215" y="13"/>
                    </a:lnTo>
                    <a:lnTo>
                      <a:pt x="202" y="5"/>
                    </a:lnTo>
                    <a:lnTo>
                      <a:pt x="185" y="0"/>
                    </a:lnTo>
                    <a:lnTo>
                      <a:pt x="164" y="0"/>
                    </a:lnTo>
                    <a:lnTo>
                      <a:pt x="0" y="0"/>
                    </a:lnTo>
                    <a:lnTo>
                      <a:pt x="0" y="295"/>
                    </a:lnTo>
                    <a:lnTo>
                      <a:pt x="164" y="295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180"/>
              <p:cNvSpPr>
                <a:spLocks/>
              </p:cNvSpPr>
              <p:nvPr/>
            </p:nvSpPr>
            <p:spPr bwMode="auto">
              <a:xfrm>
                <a:off x="2825" y="2423"/>
                <a:ext cx="317" cy="295"/>
              </a:xfrm>
              <a:custGeom>
                <a:avLst/>
                <a:gdLst>
                  <a:gd name="T0" fmla="*/ 30 w 317"/>
                  <a:gd name="T1" fmla="*/ 150 h 295"/>
                  <a:gd name="T2" fmla="*/ 30 w 317"/>
                  <a:gd name="T3" fmla="*/ 172 h 295"/>
                  <a:gd name="T4" fmla="*/ 30 w 317"/>
                  <a:gd name="T5" fmla="*/ 190 h 295"/>
                  <a:gd name="T6" fmla="*/ 27 w 317"/>
                  <a:gd name="T7" fmla="*/ 203 h 295"/>
                  <a:gd name="T8" fmla="*/ 27 w 317"/>
                  <a:gd name="T9" fmla="*/ 216 h 295"/>
                  <a:gd name="T10" fmla="*/ 23 w 317"/>
                  <a:gd name="T11" fmla="*/ 229 h 295"/>
                  <a:gd name="T12" fmla="*/ 20 w 317"/>
                  <a:gd name="T13" fmla="*/ 242 h 295"/>
                  <a:gd name="T14" fmla="*/ 17 w 317"/>
                  <a:gd name="T15" fmla="*/ 251 h 295"/>
                  <a:gd name="T16" fmla="*/ 13 w 317"/>
                  <a:gd name="T17" fmla="*/ 264 h 295"/>
                  <a:gd name="T18" fmla="*/ 6 w 317"/>
                  <a:gd name="T19" fmla="*/ 282 h 295"/>
                  <a:gd name="T20" fmla="*/ 0 w 317"/>
                  <a:gd name="T21" fmla="*/ 295 h 295"/>
                  <a:gd name="T22" fmla="*/ 3 w 317"/>
                  <a:gd name="T23" fmla="*/ 295 h 295"/>
                  <a:gd name="T24" fmla="*/ 17 w 317"/>
                  <a:gd name="T25" fmla="*/ 295 h 295"/>
                  <a:gd name="T26" fmla="*/ 34 w 317"/>
                  <a:gd name="T27" fmla="*/ 295 h 295"/>
                  <a:gd name="T28" fmla="*/ 58 w 317"/>
                  <a:gd name="T29" fmla="*/ 295 h 295"/>
                  <a:gd name="T30" fmla="*/ 82 w 317"/>
                  <a:gd name="T31" fmla="*/ 295 h 295"/>
                  <a:gd name="T32" fmla="*/ 109 w 317"/>
                  <a:gd name="T33" fmla="*/ 295 h 295"/>
                  <a:gd name="T34" fmla="*/ 136 w 317"/>
                  <a:gd name="T35" fmla="*/ 295 h 295"/>
                  <a:gd name="T36" fmla="*/ 157 w 317"/>
                  <a:gd name="T37" fmla="*/ 295 h 295"/>
                  <a:gd name="T38" fmla="*/ 177 w 317"/>
                  <a:gd name="T39" fmla="*/ 291 h 295"/>
                  <a:gd name="T40" fmla="*/ 191 w 317"/>
                  <a:gd name="T41" fmla="*/ 291 h 295"/>
                  <a:gd name="T42" fmla="*/ 211 w 317"/>
                  <a:gd name="T43" fmla="*/ 278 h 295"/>
                  <a:gd name="T44" fmla="*/ 232 w 317"/>
                  <a:gd name="T45" fmla="*/ 269 h 295"/>
                  <a:gd name="T46" fmla="*/ 249 w 317"/>
                  <a:gd name="T47" fmla="*/ 256 h 295"/>
                  <a:gd name="T48" fmla="*/ 266 w 317"/>
                  <a:gd name="T49" fmla="*/ 238 h 295"/>
                  <a:gd name="T50" fmla="*/ 280 w 317"/>
                  <a:gd name="T51" fmla="*/ 225 h 295"/>
                  <a:gd name="T52" fmla="*/ 290 w 317"/>
                  <a:gd name="T53" fmla="*/ 207 h 295"/>
                  <a:gd name="T54" fmla="*/ 300 w 317"/>
                  <a:gd name="T55" fmla="*/ 190 h 295"/>
                  <a:gd name="T56" fmla="*/ 307 w 317"/>
                  <a:gd name="T57" fmla="*/ 176 h 295"/>
                  <a:gd name="T58" fmla="*/ 314 w 317"/>
                  <a:gd name="T59" fmla="*/ 163 h 295"/>
                  <a:gd name="T60" fmla="*/ 317 w 317"/>
                  <a:gd name="T61" fmla="*/ 150 h 295"/>
                  <a:gd name="T62" fmla="*/ 314 w 317"/>
                  <a:gd name="T63" fmla="*/ 137 h 295"/>
                  <a:gd name="T64" fmla="*/ 307 w 317"/>
                  <a:gd name="T65" fmla="*/ 124 h 295"/>
                  <a:gd name="T66" fmla="*/ 300 w 317"/>
                  <a:gd name="T67" fmla="*/ 110 h 295"/>
                  <a:gd name="T68" fmla="*/ 290 w 317"/>
                  <a:gd name="T69" fmla="*/ 93 h 295"/>
                  <a:gd name="T70" fmla="*/ 280 w 317"/>
                  <a:gd name="T71" fmla="*/ 75 h 295"/>
                  <a:gd name="T72" fmla="*/ 266 w 317"/>
                  <a:gd name="T73" fmla="*/ 62 h 295"/>
                  <a:gd name="T74" fmla="*/ 249 w 317"/>
                  <a:gd name="T75" fmla="*/ 44 h 295"/>
                  <a:gd name="T76" fmla="*/ 232 w 317"/>
                  <a:gd name="T77" fmla="*/ 31 h 295"/>
                  <a:gd name="T78" fmla="*/ 211 w 317"/>
                  <a:gd name="T79" fmla="*/ 18 h 295"/>
                  <a:gd name="T80" fmla="*/ 191 w 317"/>
                  <a:gd name="T81" fmla="*/ 9 h 295"/>
                  <a:gd name="T82" fmla="*/ 177 w 317"/>
                  <a:gd name="T83" fmla="*/ 9 h 295"/>
                  <a:gd name="T84" fmla="*/ 157 w 317"/>
                  <a:gd name="T85" fmla="*/ 5 h 295"/>
                  <a:gd name="T86" fmla="*/ 136 w 317"/>
                  <a:gd name="T87" fmla="*/ 5 h 295"/>
                  <a:gd name="T88" fmla="*/ 109 w 317"/>
                  <a:gd name="T89" fmla="*/ 5 h 295"/>
                  <a:gd name="T90" fmla="*/ 82 w 317"/>
                  <a:gd name="T91" fmla="*/ 0 h 295"/>
                  <a:gd name="T92" fmla="*/ 58 w 317"/>
                  <a:gd name="T93" fmla="*/ 0 h 295"/>
                  <a:gd name="T94" fmla="*/ 34 w 317"/>
                  <a:gd name="T95" fmla="*/ 0 h 295"/>
                  <a:gd name="T96" fmla="*/ 17 w 317"/>
                  <a:gd name="T97" fmla="*/ 0 h 295"/>
                  <a:gd name="T98" fmla="*/ 3 w 317"/>
                  <a:gd name="T99" fmla="*/ 5 h 295"/>
                  <a:gd name="T100" fmla="*/ 0 w 317"/>
                  <a:gd name="T101" fmla="*/ 5 h 295"/>
                  <a:gd name="T102" fmla="*/ 6 w 317"/>
                  <a:gd name="T103" fmla="*/ 18 h 295"/>
                  <a:gd name="T104" fmla="*/ 13 w 317"/>
                  <a:gd name="T105" fmla="*/ 36 h 295"/>
                  <a:gd name="T106" fmla="*/ 17 w 317"/>
                  <a:gd name="T107" fmla="*/ 49 h 295"/>
                  <a:gd name="T108" fmla="*/ 20 w 317"/>
                  <a:gd name="T109" fmla="*/ 62 h 295"/>
                  <a:gd name="T110" fmla="*/ 23 w 317"/>
                  <a:gd name="T111" fmla="*/ 75 h 295"/>
                  <a:gd name="T112" fmla="*/ 27 w 317"/>
                  <a:gd name="T113" fmla="*/ 88 h 295"/>
                  <a:gd name="T114" fmla="*/ 27 w 317"/>
                  <a:gd name="T115" fmla="*/ 102 h 295"/>
                  <a:gd name="T116" fmla="*/ 30 w 317"/>
                  <a:gd name="T117" fmla="*/ 119 h 295"/>
                  <a:gd name="T118" fmla="*/ 30 w 317"/>
                  <a:gd name="T119" fmla="*/ 132 h 295"/>
                  <a:gd name="T120" fmla="*/ 30 w 317"/>
                  <a:gd name="T121" fmla="*/ 154 h 295"/>
                  <a:gd name="T122" fmla="*/ 30 w 317"/>
                  <a:gd name="T123" fmla="*/ 154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317"/>
                  <a:gd name="T187" fmla="*/ 0 h 295"/>
                  <a:gd name="T188" fmla="*/ 317 w 317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317" h="295">
                    <a:moveTo>
                      <a:pt x="30" y="150"/>
                    </a:moveTo>
                    <a:lnTo>
                      <a:pt x="30" y="172"/>
                    </a:lnTo>
                    <a:lnTo>
                      <a:pt x="30" y="190"/>
                    </a:lnTo>
                    <a:lnTo>
                      <a:pt x="27" y="203"/>
                    </a:lnTo>
                    <a:lnTo>
                      <a:pt x="27" y="216"/>
                    </a:lnTo>
                    <a:lnTo>
                      <a:pt x="23" y="229"/>
                    </a:lnTo>
                    <a:lnTo>
                      <a:pt x="20" y="242"/>
                    </a:lnTo>
                    <a:lnTo>
                      <a:pt x="17" y="251"/>
                    </a:lnTo>
                    <a:lnTo>
                      <a:pt x="13" y="264"/>
                    </a:lnTo>
                    <a:lnTo>
                      <a:pt x="6" y="282"/>
                    </a:lnTo>
                    <a:lnTo>
                      <a:pt x="0" y="295"/>
                    </a:lnTo>
                    <a:lnTo>
                      <a:pt x="3" y="295"/>
                    </a:lnTo>
                    <a:lnTo>
                      <a:pt x="17" y="295"/>
                    </a:lnTo>
                    <a:lnTo>
                      <a:pt x="34" y="295"/>
                    </a:lnTo>
                    <a:lnTo>
                      <a:pt x="58" y="295"/>
                    </a:lnTo>
                    <a:lnTo>
                      <a:pt x="82" y="295"/>
                    </a:lnTo>
                    <a:lnTo>
                      <a:pt x="109" y="295"/>
                    </a:lnTo>
                    <a:lnTo>
                      <a:pt x="136" y="295"/>
                    </a:lnTo>
                    <a:lnTo>
                      <a:pt x="157" y="295"/>
                    </a:lnTo>
                    <a:lnTo>
                      <a:pt x="177" y="291"/>
                    </a:lnTo>
                    <a:lnTo>
                      <a:pt x="191" y="291"/>
                    </a:lnTo>
                    <a:lnTo>
                      <a:pt x="211" y="278"/>
                    </a:lnTo>
                    <a:lnTo>
                      <a:pt x="232" y="269"/>
                    </a:lnTo>
                    <a:lnTo>
                      <a:pt x="249" y="256"/>
                    </a:lnTo>
                    <a:lnTo>
                      <a:pt x="266" y="238"/>
                    </a:lnTo>
                    <a:lnTo>
                      <a:pt x="280" y="225"/>
                    </a:lnTo>
                    <a:lnTo>
                      <a:pt x="290" y="207"/>
                    </a:lnTo>
                    <a:lnTo>
                      <a:pt x="300" y="190"/>
                    </a:lnTo>
                    <a:lnTo>
                      <a:pt x="307" y="176"/>
                    </a:lnTo>
                    <a:lnTo>
                      <a:pt x="314" y="163"/>
                    </a:lnTo>
                    <a:lnTo>
                      <a:pt x="317" y="150"/>
                    </a:lnTo>
                    <a:lnTo>
                      <a:pt x="314" y="137"/>
                    </a:lnTo>
                    <a:lnTo>
                      <a:pt x="307" y="124"/>
                    </a:lnTo>
                    <a:lnTo>
                      <a:pt x="300" y="110"/>
                    </a:lnTo>
                    <a:lnTo>
                      <a:pt x="290" y="93"/>
                    </a:lnTo>
                    <a:lnTo>
                      <a:pt x="280" y="75"/>
                    </a:lnTo>
                    <a:lnTo>
                      <a:pt x="266" y="62"/>
                    </a:lnTo>
                    <a:lnTo>
                      <a:pt x="249" y="44"/>
                    </a:lnTo>
                    <a:lnTo>
                      <a:pt x="232" y="31"/>
                    </a:lnTo>
                    <a:lnTo>
                      <a:pt x="211" y="18"/>
                    </a:lnTo>
                    <a:lnTo>
                      <a:pt x="191" y="9"/>
                    </a:lnTo>
                    <a:lnTo>
                      <a:pt x="177" y="9"/>
                    </a:lnTo>
                    <a:lnTo>
                      <a:pt x="157" y="5"/>
                    </a:lnTo>
                    <a:lnTo>
                      <a:pt x="136" y="5"/>
                    </a:lnTo>
                    <a:lnTo>
                      <a:pt x="109" y="5"/>
                    </a:lnTo>
                    <a:lnTo>
                      <a:pt x="82" y="0"/>
                    </a:lnTo>
                    <a:lnTo>
                      <a:pt x="58" y="0"/>
                    </a:lnTo>
                    <a:lnTo>
                      <a:pt x="34" y="0"/>
                    </a:lnTo>
                    <a:lnTo>
                      <a:pt x="17" y="0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6" y="18"/>
                    </a:lnTo>
                    <a:lnTo>
                      <a:pt x="13" y="36"/>
                    </a:lnTo>
                    <a:lnTo>
                      <a:pt x="17" y="49"/>
                    </a:lnTo>
                    <a:lnTo>
                      <a:pt x="20" y="62"/>
                    </a:lnTo>
                    <a:lnTo>
                      <a:pt x="23" y="75"/>
                    </a:lnTo>
                    <a:lnTo>
                      <a:pt x="27" y="88"/>
                    </a:lnTo>
                    <a:lnTo>
                      <a:pt x="27" y="102"/>
                    </a:lnTo>
                    <a:lnTo>
                      <a:pt x="30" y="119"/>
                    </a:lnTo>
                    <a:lnTo>
                      <a:pt x="30" y="132"/>
                    </a:lnTo>
                    <a:lnTo>
                      <a:pt x="30" y="154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81"/>
              <p:cNvSpPr>
                <a:spLocks noChangeShapeType="1"/>
              </p:cNvSpPr>
              <p:nvPr/>
            </p:nvSpPr>
            <p:spPr bwMode="auto">
              <a:xfrm flipH="1">
                <a:off x="2172" y="2569"/>
                <a:ext cx="133" cy="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82"/>
              <p:cNvSpPr>
                <a:spLocks noChangeShapeType="1"/>
              </p:cNvSpPr>
              <p:nvPr/>
            </p:nvSpPr>
            <p:spPr bwMode="auto">
              <a:xfrm flipH="1">
                <a:off x="2582" y="2665"/>
                <a:ext cx="263" cy="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183"/>
              <p:cNvSpPr>
                <a:spLocks/>
              </p:cNvSpPr>
              <p:nvPr/>
            </p:nvSpPr>
            <p:spPr bwMode="auto">
              <a:xfrm>
                <a:off x="1779" y="1808"/>
                <a:ext cx="1066" cy="673"/>
              </a:xfrm>
              <a:custGeom>
                <a:avLst/>
                <a:gdLst>
                  <a:gd name="T0" fmla="*/ 1066 w 1066"/>
                  <a:gd name="T1" fmla="*/ 668 h 673"/>
                  <a:gd name="T2" fmla="*/ 933 w 1066"/>
                  <a:gd name="T3" fmla="*/ 673 h 673"/>
                  <a:gd name="T4" fmla="*/ 933 w 1066"/>
                  <a:gd name="T5" fmla="*/ 0 h 673"/>
                  <a:gd name="T6" fmla="*/ 0 w 1066"/>
                  <a:gd name="T7" fmla="*/ 0 h 67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66"/>
                  <a:gd name="T13" fmla="*/ 0 h 673"/>
                  <a:gd name="T14" fmla="*/ 1066 w 1066"/>
                  <a:gd name="T15" fmla="*/ 673 h 67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66" h="673">
                    <a:moveTo>
                      <a:pt x="1066" y="668"/>
                    </a:moveTo>
                    <a:lnTo>
                      <a:pt x="933" y="673"/>
                    </a:lnTo>
                    <a:lnTo>
                      <a:pt x="933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84"/>
              <p:cNvSpPr>
                <a:spLocks noChangeShapeType="1"/>
              </p:cNvSpPr>
              <p:nvPr/>
            </p:nvSpPr>
            <p:spPr bwMode="auto">
              <a:xfrm flipH="1">
                <a:off x="2172" y="2947"/>
                <a:ext cx="635" cy="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185"/>
              <p:cNvSpPr>
                <a:spLocks/>
              </p:cNvSpPr>
              <p:nvPr/>
            </p:nvSpPr>
            <p:spPr bwMode="auto">
              <a:xfrm>
                <a:off x="2825" y="2898"/>
                <a:ext cx="317" cy="295"/>
              </a:xfrm>
              <a:custGeom>
                <a:avLst/>
                <a:gdLst>
                  <a:gd name="T0" fmla="*/ 30 w 317"/>
                  <a:gd name="T1" fmla="*/ 150 h 295"/>
                  <a:gd name="T2" fmla="*/ 30 w 317"/>
                  <a:gd name="T3" fmla="*/ 168 h 295"/>
                  <a:gd name="T4" fmla="*/ 30 w 317"/>
                  <a:gd name="T5" fmla="*/ 185 h 295"/>
                  <a:gd name="T6" fmla="*/ 27 w 317"/>
                  <a:gd name="T7" fmla="*/ 198 h 295"/>
                  <a:gd name="T8" fmla="*/ 27 w 317"/>
                  <a:gd name="T9" fmla="*/ 212 h 295"/>
                  <a:gd name="T10" fmla="*/ 23 w 317"/>
                  <a:gd name="T11" fmla="*/ 225 h 295"/>
                  <a:gd name="T12" fmla="*/ 20 w 317"/>
                  <a:gd name="T13" fmla="*/ 238 h 295"/>
                  <a:gd name="T14" fmla="*/ 17 w 317"/>
                  <a:gd name="T15" fmla="*/ 251 h 295"/>
                  <a:gd name="T16" fmla="*/ 13 w 317"/>
                  <a:gd name="T17" fmla="*/ 260 h 295"/>
                  <a:gd name="T18" fmla="*/ 6 w 317"/>
                  <a:gd name="T19" fmla="*/ 278 h 295"/>
                  <a:gd name="T20" fmla="*/ 0 w 317"/>
                  <a:gd name="T21" fmla="*/ 291 h 295"/>
                  <a:gd name="T22" fmla="*/ 3 w 317"/>
                  <a:gd name="T23" fmla="*/ 291 h 295"/>
                  <a:gd name="T24" fmla="*/ 17 w 317"/>
                  <a:gd name="T25" fmla="*/ 295 h 295"/>
                  <a:gd name="T26" fmla="*/ 34 w 317"/>
                  <a:gd name="T27" fmla="*/ 295 h 295"/>
                  <a:gd name="T28" fmla="*/ 58 w 317"/>
                  <a:gd name="T29" fmla="*/ 295 h 295"/>
                  <a:gd name="T30" fmla="*/ 82 w 317"/>
                  <a:gd name="T31" fmla="*/ 295 h 295"/>
                  <a:gd name="T32" fmla="*/ 109 w 317"/>
                  <a:gd name="T33" fmla="*/ 291 h 295"/>
                  <a:gd name="T34" fmla="*/ 136 w 317"/>
                  <a:gd name="T35" fmla="*/ 291 h 295"/>
                  <a:gd name="T36" fmla="*/ 157 w 317"/>
                  <a:gd name="T37" fmla="*/ 291 h 295"/>
                  <a:gd name="T38" fmla="*/ 177 w 317"/>
                  <a:gd name="T39" fmla="*/ 286 h 295"/>
                  <a:gd name="T40" fmla="*/ 191 w 317"/>
                  <a:gd name="T41" fmla="*/ 286 h 295"/>
                  <a:gd name="T42" fmla="*/ 211 w 317"/>
                  <a:gd name="T43" fmla="*/ 278 h 295"/>
                  <a:gd name="T44" fmla="*/ 232 w 317"/>
                  <a:gd name="T45" fmla="*/ 264 h 295"/>
                  <a:gd name="T46" fmla="*/ 249 w 317"/>
                  <a:gd name="T47" fmla="*/ 251 h 295"/>
                  <a:gd name="T48" fmla="*/ 266 w 317"/>
                  <a:gd name="T49" fmla="*/ 234 h 295"/>
                  <a:gd name="T50" fmla="*/ 280 w 317"/>
                  <a:gd name="T51" fmla="*/ 220 h 295"/>
                  <a:gd name="T52" fmla="*/ 290 w 317"/>
                  <a:gd name="T53" fmla="*/ 203 h 295"/>
                  <a:gd name="T54" fmla="*/ 300 w 317"/>
                  <a:gd name="T55" fmla="*/ 185 h 295"/>
                  <a:gd name="T56" fmla="*/ 307 w 317"/>
                  <a:gd name="T57" fmla="*/ 172 h 295"/>
                  <a:gd name="T58" fmla="*/ 314 w 317"/>
                  <a:gd name="T59" fmla="*/ 159 h 295"/>
                  <a:gd name="T60" fmla="*/ 317 w 317"/>
                  <a:gd name="T61" fmla="*/ 146 h 295"/>
                  <a:gd name="T62" fmla="*/ 314 w 317"/>
                  <a:gd name="T63" fmla="*/ 132 h 295"/>
                  <a:gd name="T64" fmla="*/ 307 w 317"/>
                  <a:gd name="T65" fmla="*/ 119 h 295"/>
                  <a:gd name="T66" fmla="*/ 300 w 317"/>
                  <a:gd name="T67" fmla="*/ 106 h 295"/>
                  <a:gd name="T68" fmla="*/ 290 w 317"/>
                  <a:gd name="T69" fmla="*/ 88 h 295"/>
                  <a:gd name="T70" fmla="*/ 280 w 317"/>
                  <a:gd name="T71" fmla="*/ 71 h 295"/>
                  <a:gd name="T72" fmla="*/ 266 w 317"/>
                  <a:gd name="T73" fmla="*/ 58 h 295"/>
                  <a:gd name="T74" fmla="*/ 249 w 317"/>
                  <a:gd name="T75" fmla="*/ 40 h 295"/>
                  <a:gd name="T76" fmla="*/ 232 w 317"/>
                  <a:gd name="T77" fmla="*/ 27 h 295"/>
                  <a:gd name="T78" fmla="*/ 211 w 317"/>
                  <a:gd name="T79" fmla="*/ 18 h 295"/>
                  <a:gd name="T80" fmla="*/ 191 w 317"/>
                  <a:gd name="T81" fmla="*/ 5 h 295"/>
                  <a:gd name="T82" fmla="*/ 177 w 317"/>
                  <a:gd name="T83" fmla="*/ 5 h 295"/>
                  <a:gd name="T84" fmla="*/ 157 w 317"/>
                  <a:gd name="T85" fmla="*/ 0 h 295"/>
                  <a:gd name="T86" fmla="*/ 136 w 317"/>
                  <a:gd name="T87" fmla="*/ 0 h 295"/>
                  <a:gd name="T88" fmla="*/ 109 w 317"/>
                  <a:gd name="T89" fmla="*/ 0 h 295"/>
                  <a:gd name="T90" fmla="*/ 82 w 317"/>
                  <a:gd name="T91" fmla="*/ 0 h 295"/>
                  <a:gd name="T92" fmla="*/ 58 w 317"/>
                  <a:gd name="T93" fmla="*/ 0 h 295"/>
                  <a:gd name="T94" fmla="*/ 34 w 317"/>
                  <a:gd name="T95" fmla="*/ 0 h 295"/>
                  <a:gd name="T96" fmla="*/ 17 w 317"/>
                  <a:gd name="T97" fmla="*/ 0 h 295"/>
                  <a:gd name="T98" fmla="*/ 3 w 317"/>
                  <a:gd name="T99" fmla="*/ 0 h 295"/>
                  <a:gd name="T100" fmla="*/ 0 w 317"/>
                  <a:gd name="T101" fmla="*/ 0 h 295"/>
                  <a:gd name="T102" fmla="*/ 6 w 317"/>
                  <a:gd name="T103" fmla="*/ 14 h 295"/>
                  <a:gd name="T104" fmla="*/ 13 w 317"/>
                  <a:gd name="T105" fmla="*/ 31 h 295"/>
                  <a:gd name="T106" fmla="*/ 17 w 317"/>
                  <a:gd name="T107" fmla="*/ 44 h 295"/>
                  <a:gd name="T108" fmla="*/ 20 w 317"/>
                  <a:gd name="T109" fmla="*/ 58 h 295"/>
                  <a:gd name="T110" fmla="*/ 23 w 317"/>
                  <a:gd name="T111" fmla="*/ 71 h 295"/>
                  <a:gd name="T112" fmla="*/ 27 w 317"/>
                  <a:gd name="T113" fmla="*/ 84 h 295"/>
                  <a:gd name="T114" fmla="*/ 27 w 317"/>
                  <a:gd name="T115" fmla="*/ 97 h 295"/>
                  <a:gd name="T116" fmla="*/ 30 w 317"/>
                  <a:gd name="T117" fmla="*/ 115 h 295"/>
                  <a:gd name="T118" fmla="*/ 30 w 317"/>
                  <a:gd name="T119" fmla="*/ 132 h 295"/>
                  <a:gd name="T120" fmla="*/ 30 w 317"/>
                  <a:gd name="T121" fmla="*/ 150 h 295"/>
                  <a:gd name="T122" fmla="*/ 30 w 317"/>
                  <a:gd name="T123" fmla="*/ 150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317"/>
                  <a:gd name="T187" fmla="*/ 0 h 295"/>
                  <a:gd name="T188" fmla="*/ 317 w 317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317" h="295">
                    <a:moveTo>
                      <a:pt x="30" y="150"/>
                    </a:moveTo>
                    <a:lnTo>
                      <a:pt x="30" y="168"/>
                    </a:lnTo>
                    <a:lnTo>
                      <a:pt x="30" y="185"/>
                    </a:lnTo>
                    <a:lnTo>
                      <a:pt x="27" y="198"/>
                    </a:lnTo>
                    <a:lnTo>
                      <a:pt x="27" y="212"/>
                    </a:lnTo>
                    <a:lnTo>
                      <a:pt x="23" y="225"/>
                    </a:lnTo>
                    <a:lnTo>
                      <a:pt x="20" y="238"/>
                    </a:lnTo>
                    <a:lnTo>
                      <a:pt x="17" y="251"/>
                    </a:lnTo>
                    <a:lnTo>
                      <a:pt x="13" y="260"/>
                    </a:lnTo>
                    <a:lnTo>
                      <a:pt x="6" y="278"/>
                    </a:lnTo>
                    <a:lnTo>
                      <a:pt x="0" y="291"/>
                    </a:lnTo>
                    <a:lnTo>
                      <a:pt x="3" y="291"/>
                    </a:lnTo>
                    <a:lnTo>
                      <a:pt x="17" y="295"/>
                    </a:lnTo>
                    <a:lnTo>
                      <a:pt x="34" y="295"/>
                    </a:lnTo>
                    <a:lnTo>
                      <a:pt x="58" y="295"/>
                    </a:lnTo>
                    <a:lnTo>
                      <a:pt x="82" y="295"/>
                    </a:lnTo>
                    <a:lnTo>
                      <a:pt x="109" y="291"/>
                    </a:lnTo>
                    <a:lnTo>
                      <a:pt x="136" y="291"/>
                    </a:lnTo>
                    <a:lnTo>
                      <a:pt x="157" y="291"/>
                    </a:lnTo>
                    <a:lnTo>
                      <a:pt x="177" y="286"/>
                    </a:lnTo>
                    <a:lnTo>
                      <a:pt x="191" y="286"/>
                    </a:lnTo>
                    <a:lnTo>
                      <a:pt x="211" y="278"/>
                    </a:lnTo>
                    <a:lnTo>
                      <a:pt x="232" y="264"/>
                    </a:lnTo>
                    <a:lnTo>
                      <a:pt x="249" y="251"/>
                    </a:lnTo>
                    <a:lnTo>
                      <a:pt x="266" y="234"/>
                    </a:lnTo>
                    <a:lnTo>
                      <a:pt x="280" y="220"/>
                    </a:lnTo>
                    <a:lnTo>
                      <a:pt x="290" y="203"/>
                    </a:lnTo>
                    <a:lnTo>
                      <a:pt x="300" y="185"/>
                    </a:lnTo>
                    <a:lnTo>
                      <a:pt x="307" y="172"/>
                    </a:lnTo>
                    <a:lnTo>
                      <a:pt x="314" y="159"/>
                    </a:lnTo>
                    <a:lnTo>
                      <a:pt x="317" y="146"/>
                    </a:lnTo>
                    <a:lnTo>
                      <a:pt x="314" y="132"/>
                    </a:lnTo>
                    <a:lnTo>
                      <a:pt x="307" y="119"/>
                    </a:lnTo>
                    <a:lnTo>
                      <a:pt x="300" y="106"/>
                    </a:lnTo>
                    <a:lnTo>
                      <a:pt x="290" y="88"/>
                    </a:lnTo>
                    <a:lnTo>
                      <a:pt x="280" y="71"/>
                    </a:lnTo>
                    <a:lnTo>
                      <a:pt x="266" y="58"/>
                    </a:lnTo>
                    <a:lnTo>
                      <a:pt x="249" y="40"/>
                    </a:lnTo>
                    <a:lnTo>
                      <a:pt x="232" y="27"/>
                    </a:lnTo>
                    <a:lnTo>
                      <a:pt x="211" y="18"/>
                    </a:lnTo>
                    <a:lnTo>
                      <a:pt x="191" y="5"/>
                    </a:lnTo>
                    <a:lnTo>
                      <a:pt x="177" y="5"/>
                    </a:lnTo>
                    <a:lnTo>
                      <a:pt x="157" y="0"/>
                    </a:lnTo>
                    <a:lnTo>
                      <a:pt x="136" y="0"/>
                    </a:lnTo>
                    <a:lnTo>
                      <a:pt x="109" y="0"/>
                    </a:lnTo>
                    <a:lnTo>
                      <a:pt x="82" y="0"/>
                    </a:lnTo>
                    <a:lnTo>
                      <a:pt x="58" y="0"/>
                    </a:lnTo>
                    <a:lnTo>
                      <a:pt x="34" y="0"/>
                    </a:lnTo>
                    <a:lnTo>
                      <a:pt x="1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13" y="31"/>
                    </a:lnTo>
                    <a:lnTo>
                      <a:pt x="17" y="44"/>
                    </a:lnTo>
                    <a:lnTo>
                      <a:pt x="20" y="58"/>
                    </a:lnTo>
                    <a:lnTo>
                      <a:pt x="23" y="71"/>
                    </a:lnTo>
                    <a:lnTo>
                      <a:pt x="27" y="84"/>
                    </a:lnTo>
                    <a:lnTo>
                      <a:pt x="27" y="97"/>
                    </a:lnTo>
                    <a:lnTo>
                      <a:pt x="30" y="115"/>
                    </a:lnTo>
                    <a:lnTo>
                      <a:pt x="30" y="132"/>
                    </a:lnTo>
                    <a:lnTo>
                      <a:pt x="30" y="15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86"/>
              <p:cNvSpPr>
                <a:spLocks noChangeShapeType="1"/>
              </p:cNvSpPr>
              <p:nvPr/>
            </p:nvSpPr>
            <p:spPr bwMode="auto">
              <a:xfrm flipH="1">
                <a:off x="3142" y="3044"/>
                <a:ext cx="731" cy="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187"/>
              <p:cNvSpPr>
                <a:spLocks/>
              </p:cNvSpPr>
              <p:nvPr/>
            </p:nvSpPr>
            <p:spPr bwMode="auto">
              <a:xfrm>
                <a:off x="2305" y="3369"/>
                <a:ext cx="277" cy="295"/>
              </a:xfrm>
              <a:custGeom>
                <a:avLst/>
                <a:gdLst>
                  <a:gd name="T0" fmla="*/ 164 w 277"/>
                  <a:gd name="T1" fmla="*/ 290 h 295"/>
                  <a:gd name="T2" fmla="*/ 185 w 277"/>
                  <a:gd name="T3" fmla="*/ 290 h 295"/>
                  <a:gd name="T4" fmla="*/ 202 w 277"/>
                  <a:gd name="T5" fmla="*/ 286 h 295"/>
                  <a:gd name="T6" fmla="*/ 215 w 277"/>
                  <a:gd name="T7" fmla="*/ 277 h 295"/>
                  <a:gd name="T8" fmla="*/ 233 w 277"/>
                  <a:gd name="T9" fmla="*/ 264 h 295"/>
                  <a:gd name="T10" fmla="*/ 243 w 277"/>
                  <a:gd name="T11" fmla="*/ 251 h 295"/>
                  <a:gd name="T12" fmla="*/ 256 w 277"/>
                  <a:gd name="T13" fmla="*/ 233 h 295"/>
                  <a:gd name="T14" fmla="*/ 263 w 277"/>
                  <a:gd name="T15" fmla="*/ 216 h 295"/>
                  <a:gd name="T16" fmla="*/ 270 w 277"/>
                  <a:gd name="T17" fmla="*/ 194 h 295"/>
                  <a:gd name="T18" fmla="*/ 277 w 277"/>
                  <a:gd name="T19" fmla="*/ 172 h 295"/>
                  <a:gd name="T20" fmla="*/ 277 w 277"/>
                  <a:gd name="T21" fmla="*/ 145 h 295"/>
                  <a:gd name="T22" fmla="*/ 277 w 277"/>
                  <a:gd name="T23" fmla="*/ 123 h 295"/>
                  <a:gd name="T24" fmla="*/ 270 w 277"/>
                  <a:gd name="T25" fmla="*/ 101 h 295"/>
                  <a:gd name="T26" fmla="*/ 263 w 277"/>
                  <a:gd name="T27" fmla="*/ 79 h 295"/>
                  <a:gd name="T28" fmla="*/ 256 w 277"/>
                  <a:gd name="T29" fmla="*/ 57 h 295"/>
                  <a:gd name="T30" fmla="*/ 243 w 277"/>
                  <a:gd name="T31" fmla="*/ 40 h 295"/>
                  <a:gd name="T32" fmla="*/ 233 w 277"/>
                  <a:gd name="T33" fmla="*/ 26 h 295"/>
                  <a:gd name="T34" fmla="*/ 215 w 277"/>
                  <a:gd name="T35" fmla="*/ 13 h 295"/>
                  <a:gd name="T36" fmla="*/ 202 w 277"/>
                  <a:gd name="T37" fmla="*/ 4 h 295"/>
                  <a:gd name="T38" fmla="*/ 185 w 277"/>
                  <a:gd name="T39" fmla="*/ 0 h 295"/>
                  <a:gd name="T40" fmla="*/ 164 w 277"/>
                  <a:gd name="T41" fmla="*/ 0 h 295"/>
                  <a:gd name="T42" fmla="*/ 0 w 277"/>
                  <a:gd name="T43" fmla="*/ 0 h 295"/>
                  <a:gd name="T44" fmla="*/ 0 w 277"/>
                  <a:gd name="T45" fmla="*/ 295 h 295"/>
                  <a:gd name="T46" fmla="*/ 164 w 277"/>
                  <a:gd name="T47" fmla="*/ 295 h 295"/>
                  <a:gd name="T48" fmla="*/ 164 w 277"/>
                  <a:gd name="T49" fmla="*/ 295 h 29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7"/>
                  <a:gd name="T76" fmla="*/ 0 h 295"/>
                  <a:gd name="T77" fmla="*/ 277 w 277"/>
                  <a:gd name="T78" fmla="*/ 295 h 29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7" h="295">
                    <a:moveTo>
                      <a:pt x="164" y="290"/>
                    </a:moveTo>
                    <a:lnTo>
                      <a:pt x="185" y="290"/>
                    </a:lnTo>
                    <a:lnTo>
                      <a:pt x="202" y="286"/>
                    </a:lnTo>
                    <a:lnTo>
                      <a:pt x="215" y="277"/>
                    </a:lnTo>
                    <a:lnTo>
                      <a:pt x="233" y="264"/>
                    </a:lnTo>
                    <a:lnTo>
                      <a:pt x="243" y="251"/>
                    </a:lnTo>
                    <a:lnTo>
                      <a:pt x="256" y="233"/>
                    </a:lnTo>
                    <a:lnTo>
                      <a:pt x="263" y="216"/>
                    </a:lnTo>
                    <a:lnTo>
                      <a:pt x="270" y="194"/>
                    </a:lnTo>
                    <a:lnTo>
                      <a:pt x="277" y="172"/>
                    </a:lnTo>
                    <a:lnTo>
                      <a:pt x="277" y="145"/>
                    </a:lnTo>
                    <a:lnTo>
                      <a:pt x="277" y="123"/>
                    </a:lnTo>
                    <a:lnTo>
                      <a:pt x="270" y="101"/>
                    </a:lnTo>
                    <a:lnTo>
                      <a:pt x="263" y="79"/>
                    </a:lnTo>
                    <a:lnTo>
                      <a:pt x="256" y="57"/>
                    </a:lnTo>
                    <a:lnTo>
                      <a:pt x="243" y="40"/>
                    </a:lnTo>
                    <a:lnTo>
                      <a:pt x="233" y="26"/>
                    </a:lnTo>
                    <a:lnTo>
                      <a:pt x="215" y="13"/>
                    </a:lnTo>
                    <a:lnTo>
                      <a:pt x="202" y="4"/>
                    </a:lnTo>
                    <a:lnTo>
                      <a:pt x="185" y="0"/>
                    </a:lnTo>
                    <a:lnTo>
                      <a:pt x="164" y="0"/>
                    </a:lnTo>
                    <a:lnTo>
                      <a:pt x="0" y="0"/>
                    </a:lnTo>
                    <a:lnTo>
                      <a:pt x="0" y="295"/>
                    </a:lnTo>
                    <a:lnTo>
                      <a:pt x="164" y="295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Freeform 188"/>
              <p:cNvSpPr>
                <a:spLocks/>
              </p:cNvSpPr>
              <p:nvPr/>
            </p:nvSpPr>
            <p:spPr bwMode="auto">
              <a:xfrm>
                <a:off x="1779" y="1557"/>
                <a:ext cx="526" cy="1865"/>
              </a:xfrm>
              <a:custGeom>
                <a:avLst/>
                <a:gdLst>
                  <a:gd name="T0" fmla="*/ 526 w 526"/>
                  <a:gd name="T1" fmla="*/ 1860 h 1865"/>
                  <a:gd name="T2" fmla="*/ 393 w 526"/>
                  <a:gd name="T3" fmla="*/ 1865 h 1865"/>
                  <a:gd name="T4" fmla="*/ 393 w 526"/>
                  <a:gd name="T5" fmla="*/ 506 h 1865"/>
                  <a:gd name="T6" fmla="*/ 0 w 526"/>
                  <a:gd name="T7" fmla="*/ 506 h 1865"/>
                  <a:gd name="T8" fmla="*/ 0 w 526"/>
                  <a:gd name="T9" fmla="*/ 0 h 18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6"/>
                  <a:gd name="T16" fmla="*/ 0 h 1865"/>
                  <a:gd name="T17" fmla="*/ 526 w 526"/>
                  <a:gd name="T18" fmla="*/ 1865 h 186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6" h="1865">
                    <a:moveTo>
                      <a:pt x="526" y="1860"/>
                    </a:moveTo>
                    <a:lnTo>
                      <a:pt x="393" y="1865"/>
                    </a:lnTo>
                    <a:lnTo>
                      <a:pt x="393" y="506"/>
                    </a:lnTo>
                    <a:lnTo>
                      <a:pt x="0" y="506"/>
                    </a:ln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89"/>
              <p:cNvSpPr>
                <a:spLocks noChangeShapeType="1"/>
              </p:cNvSpPr>
              <p:nvPr/>
            </p:nvSpPr>
            <p:spPr bwMode="auto">
              <a:xfrm flipV="1">
                <a:off x="1772" y="1217"/>
                <a:ext cx="0" cy="2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90"/>
              <p:cNvSpPr>
                <a:spLocks noChangeShapeType="1"/>
              </p:cNvSpPr>
              <p:nvPr/>
            </p:nvSpPr>
            <p:spPr bwMode="auto">
              <a:xfrm flipH="1">
                <a:off x="2042" y="3607"/>
                <a:ext cx="263" cy="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191"/>
              <p:cNvSpPr>
                <a:spLocks/>
              </p:cNvSpPr>
              <p:nvPr/>
            </p:nvSpPr>
            <p:spPr bwMode="auto">
              <a:xfrm>
                <a:off x="1721" y="3461"/>
                <a:ext cx="321" cy="295"/>
              </a:xfrm>
              <a:custGeom>
                <a:avLst/>
                <a:gdLst>
                  <a:gd name="T0" fmla="*/ 31 w 321"/>
                  <a:gd name="T1" fmla="*/ 150 h 295"/>
                  <a:gd name="T2" fmla="*/ 31 w 321"/>
                  <a:gd name="T3" fmla="*/ 172 h 295"/>
                  <a:gd name="T4" fmla="*/ 31 w 321"/>
                  <a:gd name="T5" fmla="*/ 185 h 295"/>
                  <a:gd name="T6" fmla="*/ 31 w 321"/>
                  <a:gd name="T7" fmla="*/ 203 h 295"/>
                  <a:gd name="T8" fmla="*/ 27 w 321"/>
                  <a:gd name="T9" fmla="*/ 216 h 295"/>
                  <a:gd name="T10" fmla="*/ 27 w 321"/>
                  <a:gd name="T11" fmla="*/ 225 h 295"/>
                  <a:gd name="T12" fmla="*/ 24 w 321"/>
                  <a:gd name="T13" fmla="*/ 238 h 295"/>
                  <a:gd name="T14" fmla="*/ 20 w 321"/>
                  <a:gd name="T15" fmla="*/ 251 h 295"/>
                  <a:gd name="T16" fmla="*/ 14 w 321"/>
                  <a:gd name="T17" fmla="*/ 264 h 295"/>
                  <a:gd name="T18" fmla="*/ 10 w 321"/>
                  <a:gd name="T19" fmla="*/ 277 h 295"/>
                  <a:gd name="T20" fmla="*/ 0 w 321"/>
                  <a:gd name="T21" fmla="*/ 295 h 295"/>
                  <a:gd name="T22" fmla="*/ 7 w 321"/>
                  <a:gd name="T23" fmla="*/ 295 h 295"/>
                  <a:gd name="T24" fmla="*/ 17 w 321"/>
                  <a:gd name="T25" fmla="*/ 295 h 295"/>
                  <a:gd name="T26" fmla="*/ 38 w 321"/>
                  <a:gd name="T27" fmla="*/ 295 h 295"/>
                  <a:gd name="T28" fmla="*/ 58 w 321"/>
                  <a:gd name="T29" fmla="*/ 295 h 295"/>
                  <a:gd name="T30" fmla="*/ 85 w 321"/>
                  <a:gd name="T31" fmla="*/ 295 h 295"/>
                  <a:gd name="T32" fmla="*/ 109 w 321"/>
                  <a:gd name="T33" fmla="*/ 295 h 295"/>
                  <a:gd name="T34" fmla="*/ 137 w 321"/>
                  <a:gd name="T35" fmla="*/ 291 h 295"/>
                  <a:gd name="T36" fmla="*/ 161 w 321"/>
                  <a:gd name="T37" fmla="*/ 291 h 295"/>
                  <a:gd name="T38" fmla="*/ 178 w 321"/>
                  <a:gd name="T39" fmla="*/ 291 h 295"/>
                  <a:gd name="T40" fmla="*/ 191 w 321"/>
                  <a:gd name="T41" fmla="*/ 286 h 295"/>
                  <a:gd name="T42" fmla="*/ 215 w 321"/>
                  <a:gd name="T43" fmla="*/ 277 h 295"/>
                  <a:gd name="T44" fmla="*/ 236 w 321"/>
                  <a:gd name="T45" fmla="*/ 264 h 295"/>
                  <a:gd name="T46" fmla="*/ 253 w 321"/>
                  <a:gd name="T47" fmla="*/ 251 h 295"/>
                  <a:gd name="T48" fmla="*/ 266 w 321"/>
                  <a:gd name="T49" fmla="*/ 238 h 295"/>
                  <a:gd name="T50" fmla="*/ 280 w 321"/>
                  <a:gd name="T51" fmla="*/ 220 h 295"/>
                  <a:gd name="T52" fmla="*/ 294 w 321"/>
                  <a:gd name="T53" fmla="*/ 203 h 295"/>
                  <a:gd name="T54" fmla="*/ 304 w 321"/>
                  <a:gd name="T55" fmla="*/ 190 h 295"/>
                  <a:gd name="T56" fmla="*/ 311 w 321"/>
                  <a:gd name="T57" fmla="*/ 172 h 295"/>
                  <a:gd name="T58" fmla="*/ 318 w 321"/>
                  <a:gd name="T59" fmla="*/ 159 h 295"/>
                  <a:gd name="T60" fmla="*/ 321 w 321"/>
                  <a:gd name="T61" fmla="*/ 146 h 295"/>
                  <a:gd name="T62" fmla="*/ 318 w 321"/>
                  <a:gd name="T63" fmla="*/ 137 h 295"/>
                  <a:gd name="T64" fmla="*/ 311 w 321"/>
                  <a:gd name="T65" fmla="*/ 119 h 295"/>
                  <a:gd name="T66" fmla="*/ 304 w 321"/>
                  <a:gd name="T67" fmla="*/ 106 h 295"/>
                  <a:gd name="T68" fmla="*/ 294 w 321"/>
                  <a:gd name="T69" fmla="*/ 88 h 295"/>
                  <a:gd name="T70" fmla="*/ 280 w 321"/>
                  <a:gd name="T71" fmla="*/ 75 h 295"/>
                  <a:gd name="T72" fmla="*/ 266 w 321"/>
                  <a:gd name="T73" fmla="*/ 58 h 295"/>
                  <a:gd name="T74" fmla="*/ 253 w 321"/>
                  <a:gd name="T75" fmla="*/ 44 h 295"/>
                  <a:gd name="T76" fmla="*/ 236 w 321"/>
                  <a:gd name="T77" fmla="*/ 31 h 295"/>
                  <a:gd name="T78" fmla="*/ 215 w 321"/>
                  <a:gd name="T79" fmla="*/ 18 h 295"/>
                  <a:gd name="T80" fmla="*/ 191 w 321"/>
                  <a:gd name="T81" fmla="*/ 9 h 295"/>
                  <a:gd name="T82" fmla="*/ 178 w 321"/>
                  <a:gd name="T83" fmla="*/ 5 h 295"/>
                  <a:gd name="T84" fmla="*/ 161 w 321"/>
                  <a:gd name="T85" fmla="*/ 0 h 295"/>
                  <a:gd name="T86" fmla="*/ 137 w 321"/>
                  <a:gd name="T87" fmla="*/ 0 h 295"/>
                  <a:gd name="T88" fmla="*/ 109 w 321"/>
                  <a:gd name="T89" fmla="*/ 0 h 295"/>
                  <a:gd name="T90" fmla="*/ 85 w 321"/>
                  <a:gd name="T91" fmla="*/ 0 h 295"/>
                  <a:gd name="T92" fmla="*/ 58 w 321"/>
                  <a:gd name="T93" fmla="*/ 0 h 295"/>
                  <a:gd name="T94" fmla="*/ 38 w 321"/>
                  <a:gd name="T95" fmla="*/ 0 h 295"/>
                  <a:gd name="T96" fmla="*/ 17 w 321"/>
                  <a:gd name="T97" fmla="*/ 0 h 295"/>
                  <a:gd name="T98" fmla="*/ 7 w 321"/>
                  <a:gd name="T99" fmla="*/ 0 h 295"/>
                  <a:gd name="T100" fmla="*/ 0 w 321"/>
                  <a:gd name="T101" fmla="*/ 0 h 295"/>
                  <a:gd name="T102" fmla="*/ 10 w 321"/>
                  <a:gd name="T103" fmla="*/ 18 h 295"/>
                  <a:gd name="T104" fmla="*/ 14 w 321"/>
                  <a:gd name="T105" fmla="*/ 31 h 295"/>
                  <a:gd name="T106" fmla="*/ 20 w 321"/>
                  <a:gd name="T107" fmla="*/ 44 h 295"/>
                  <a:gd name="T108" fmla="*/ 24 w 321"/>
                  <a:gd name="T109" fmla="*/ 58 h 295"/>
                  <a:gd name="T110" fmla="*/ 27 w 321"/>
                  <a:gd name="T111" fmla="*/ 71 h 295"/>
                  <a:gd name="T112" fmla="*/ 27 w 321"/>
                  <a:gd name="T113" fmla="*/ 84 h 295"/>
                  <a:gd name="T114" fmla="*/ 31 w 321"/>
                  <a:gd name="T115" fmla="*/ 97 h 295"/>
                  <a:gd name="T116" fmla="*/ 31 w 321"/>
                  <a:gd name="T117" fmla="*/ 115 h 295"/>
                  <a:gd name="T118" fmla="*/ 31 w 321"/>
                  <a:gd name="T119" fmla="*/ 132 h 295"/>
                  <a:gd name="T120" fmla="*/ 31 w 321"/>
                  <a:gd name="T121" fmla="*/ 150 h 295"/>
                  <a:gd name="T122" fmla="*/ 31 w 321"/>
                  <a:gd name="T123" fmla="*/ 150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321"/>
                  <a:gd name="T187" fmla="*/ 0 h 295"/>
                  <a:gd name="T188" fmla="*/ 321 w 321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321" h="295">
                    <a:moveTo>
                      <a:pt x="31" y="150"/>
                    </a:moveTo>
                    <a:lnTo>
                      <a:pt x="31" y="172"/>
                    </a:lnTo>
                    <a:lnTo>
                      <a:pt x="31" y="185"/>
                    </a:lnTo>
                    <a:lnTo>
                      <a:pt x="31" y="203"/>
                    </a:lnTo>
                    <a:lnTo>
                      <a:pt x="27" y="216"/>
                    </a:lnTo>
                    <a:lnTo>
                      <a:pt x="27" y="225"/>
                    </a:lnTo>
                    <a:lnTo>
                      <a:pt x="24" y="238"/>
                    </a:lnTo>
                    <a:lnTo>
                      <a:pt x="20" y="251"/>
                    </a:lnTo>
                    <a:lnTo>
                      <a:pt x="14" y="264"/>
                    </a:lnTo>
                    <a:lnTo>
                      <a:pt x="10" y="277"/>
                    </a:lnTo>
                    <a:lnTo>
                      <a:pt x="0" y="295"/>
                    </a:lnTo>
                    <a:lnTo>
                      <a:pt x="7" y="295"/>
                    </a:lnTo>
                    <a:lnTo>
                      <a:pt x="17" y="295"/>
                    </a:lnTo>
                    <a:lnTo>
                      <a:pt x="38" y="295"/>
                    </a:lnTo>
                    <a:lnTo>
                      <a:pt x="58" y="295"/>
                    </a:lnTo>
                    <a:lnTo>
                      <a:pt x="85" y="295"/>
                    </a:lnTo>
                    <a:lnTo>
                      <a:pt x="109" y="295"/>
                    </a:lnTo>
                    <a:lnTo>
                      <a:pt x="137" y="291"/>
                    </a:lnTo>
                    <a:lnTo>
                      <a:pt x="161" y="291"/>
                    </a:lnTo>
                    <a:lnTo>
                      <a:pt x="178" y="291"/>
                    </a:lnTo>
                    <a:lnTo>
                      <a:pt x="191" y="286"/>
                    </a:lnTo>
                    <a:lnTo>
                      <a:pt x="215" y="277"/>
                    </a:lnTo>
                    <a:lnTo>
                      <a:pt x="236" y="264"/>
                    </a:lnTo>
                    <a:lnTo>
                      <a:pt x="253" y="251"/>
                    </a:lnTo>
                    <a:lnTo>
                      <a:pt x="266" y="238"/>
                    </a:lnTo>
                    <a:lnTo>
                      <a:pt x="280" y="220"/>
                    </a:lnTo>
                    <a:lnTo>
                      <a:pt x="294" y="203"/>
                    </a:lnTo>
                    <a:lnTo>
                      <a:pt x="304" y="190"/>
                    </a:lnTo>
                    <a:lnTo>
                      <a:pt x="311" y="172"/>
                    </a:lnTo>
                    <a:lnTo>
                      <a:pt x="318" y="159"/>
                    </a:lnTo>
                    <a:lnTo>
                      <a:pt x="321" y="146"/>
                    </a:lnTo>
                    <a:lnTo>
                      <a:pt x="318" y="137"/>
                    </a:lnTo>
                    <a:lnTo>
                      <a:pt x="311" y="119"/>
                    </a:lnTo>
                    <a:lnTo>
                      <a:pt x="304" y="106"/>
                    </a:lnTo>
                    <a:lnTo>
                      <a:pt x="294" y="88"/>
                    </a:lnTo>
                    <a:lnTo>
                      <a:pt x="280" y="75"/>
                    </a:lnTo>
                    <a:lnTo>
                      <a:pt x="266" y="58"/>
                    </a:lnTo>
                    <a:lnTo>
                      <a:pt x="253" y="44"/>
                    </a:lnTo>
                    <a:lnTo>
                      <a:pt x="236" y="31"/>
                    </a:lnTo>
                    <a:lnTo>
                      <a:pt x="215" y="18"/>
                    </a:lnTo>
                    <a:lnTo>
                      <a:pt x="191" y="9"/>
                    </a:lnTo>
                    <a:lnTo>
                      <a:pt x="178" y="5"/>
                    </a:lnTo>
                    <a:lnTo>
                      <a:pt x="161" y="0"/>
                    </a:lnTo>
                    <a:lnTo>
                      <a:pt x="137" y="0"/>
                    </a:lnTo>
                    <a:lnTo>
                      <a:pt x="109" y="0"/>
                    </a:lnTo>
                    <a:lnTo>
                      <a:pt x="85" y="0"/>
                    </a:lnTo>
                    <a:lnTo>
                      <a:pt x="58" y="0"/>
                    </a:lnTo>
                    <a:lnTo>
                      <a:pt x="38" y="0"/>
                    </a:lnTo>
                    <a:lnTo>
                      <a:pt x="17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10" y="18"/>
                    </a:lnTo>
                    <a:lnTo>
                      <a:pt x="14" y="31"/>
                    </a:lnTo>
                    <a:lnTo>
                      <a:pt x="20" y="44"/>
                    </a:lnTo>
                    <a:lnTo>
                      <a:pt x="24" y="58"/>
                    </a:lnTo>
                    <a:lnTo>
                      <a:pt x="27" y="71"/>
                    </a:lnTo>
                    <a:lnTo>
                      <a:pt x="27" y="84"/>
                    </a:lnTo>
                    <a:lnTo>
                      <a:pt x="31" y="97"/>
                    </a:lnTo>
                    <a:lnTo>
                      <a:pt x="31" y="115"/>
                    </a:lnTo>
                    <a:lnTo>
                      <a:pt x="31" y="132"/>
                    </a:lnTo>
                    <a:lnTo>
                      <a:pt x="31" y="15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192"/>
              <p:cNvSpPr>
                <a:spLocks/>
              </p:cNvSpPr>
              <p:nvPr/>
            </p:nvSpPr>
            <p:spPr bwMode="auto">
              <a:xfrm>
                <a:off x="1280" y="2674"/>
                <a:ext cx="465" cy="1029"/>
              </a:xfrm>
              <a:custGeom>
                <a:avLst/>
                <a:gdLst>
                  <a:gd name="T0" fmla="*/ 461 w 465"/>
                  <a:gd name="T1" fmla="*/ 840 h 1029"/>
                  <a:gd name="T2" fmla="*/ 332 w 465"/>
                  <a:gd name="T3" fmla="*/ 840 h 1029"/>
                  <a:gd name="T4" fmla="*/ 332 w 465"/>
                  <a:gd name="T5" fmla="*/ 0 h 1029"/>
                  <a:gd name="T6" fmla="*/ 0 w 465"/>
                  <a:gd name="T7" fmla="*/ 0 h 1029"/>
                  <a:gd name="T8" fmla="*/ 0 w 465"/>
                  <a:gd name="T9" fmla="*/ 1029 h 1029"/>
                  <a:gd name="T10" fmla="*/ 465 w 465"/>
                  <a:gd name="T11" fmla="*/ 1029 h 10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5"/>
                  <a:gd name="T19" fmla="*/ 0 h 1029"/>
                  <a:gd name="T20" fmla="*/ 465 w 465"/>
                  <a:gd name="T21" fmla="*/ 1029 h 102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5" h="1029">
                    <a:moveTo>
                      <a:pt x="461" y="840"/>
                    </a:moveTo>
                    <a:lnTo>
                      <a:pt x="332" y="840"/>
                    </a:lnTo>
                    <a:lnTo>
                      <a:pt x="332" y="0"/>
                    </a:lnTo>
                    <a:lnTo>
                      <a:pt x="0" y="0"/>
                    </a:lnTo>
                    <a:lnTo>
                      <a:pt x="0" y="1029"/>
                    </a:lnTo>
                    <a:lnTo>
                      <a:pt x="465" y="1029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193"/>
              <p:cNvSpPr>
                <a:spLocks/>
              </p:cNvSpPr>
              <p:nvPr/>
            </p:nvSpPr>
            <p:spPr bwMode="auto">
              <a:xfrm>
                <a:off x="2790" y="2925"/>
                <a:ext cx="41" cy="53"/>
              </a:xfrm>
              <a:custGeom>
                <a:avLst/>
                <a:gdLst>
                  <a:gd name="T0" fmla="*/ 21 w 41"/>
                  <a:gd name="T1" fmla="*/ 48 h 53"/>
                  <a:gd name="T2" fmla="*/ 24 w 41"/>
                  <a:gd name="T3" fmla="*/ 53 h 53"/>
                  <a:gd name="T4" fmla="*/ 28 w 41"/>
                  <a:gd name="T5" fmla="*/ 48 h 53"/>
                  <a:gd name="T6" fmla="*/ 31 w 41"/>
                  <a:gd name="T7" fmla="*/ 48 h 53"/>
                  <a:gd name="T8" fmla="*/ 35 w 41"/>
                  <a:gd name="T9" fmla="*/ 48 h 53"/>
                  <a:gd name="T10" fmla="*/ 38 w 41"/>
                  <a:gd name="T11" fmla="*/ 44 h 53"/>
                  <a:gd name="T12" fmla="*/ 38 w 41"/>
                  <a:gd name="T13" fmla="*/ 39 h 53"/>
                  <a:gd name="T14" fmla="*/ 41 w 41"/>
                  <a:gd name="T15" fmla="*/ 35 h 53"/>
                  <a:gd name="T16" fmla="*/ 41 w 41"/>
                  <a:gd name="T17" fmla="*/ 35 h 53"/>
                  <a:gd name="T18" fmla="*/ 41 w 41"/>
                  <a:gd name="T19" fmla="*/ 31 h 53"/>
                  <a:gd name="T20" fmla="*/ 41 w 41"/>
                  <a:gd name="T21" fmla="*/ 26 h 53"/>
                  <a:gd name="T22" fmla="*/ 41 w 41"/>
                  <a:gd name="T23" fmla="*/ 22 h 53"/>
                  <a:gd name="T24" fmla="*/ 41 w 41"/>
                  <a:gd name="T25" fmla="*/ 17 h 53"/>
                  <a:gd name="T26" fmla="*/ 41 w 41"/>
                  <a:gd name="T27" fmla="*/ 13 h 53"/>
                  <a:gd name="T28" fmla="*/ 38 w 41"/>
                  <a:gd name="T29" fmla="*/ 9 h 53"/>
                  <a:gd name="T30" fmla="*/ 38 w 41"/>
                  <a:gd name="T31" fmla="*/ 4 h 53"/>
                  <a:gd name="T32" fmla="*/ 35 w 41"/>
                  <a:gd name="T33" fmla="*/ 4 h 53"/>
                  <a:gd name="T34" fmla="*/ 31 w 41"/>
                  <a:gd name="T35" fmla="*/ 0 h 53"/>
                  <a:gd name="T36" fmla="*/ 28 w 41"/>
                  <a:gd name="T37" fmla="*/ 0 h 53"/>
                  <a:gd name="T38" fmla="*/ 24 w 41"/>
                  <a:gd name="T39" fmla="*/ 0 h 53"/>
                  <a:gd name="T40" fmla="*/ 21 w 41"/>
                  <a:gd name="T41" fmla="*/ 0 h 53"/>
                  <a:gd name="T42" fmla="*/ 17 w 41"/>
                  <a:gd name="T43" fmla="*/ 0 h 53"/>
                  <a:gd name="T44" fmla="*/ 14 w 41"/>
                  <a:gd name="T45" fmla="*/ 0 h 53"/>
                  <a:gd name="T46" fmla="*/ 14 w 41"/>
                  <a:gd name="T47" fmla="*/ 0 h 53"/>
                  <a:gd name="T48" fmla="*/ 11 w 41"/>
                  <a:gd name="T49" fmla="*/ 4 h 53"/>
                  <a:gd name="T50" fmla="*/ 7 w 41"/>
                  <a:gd name="T51" fmla="*/ 4 h 53"/>
                  <a:gd name="T52" fmla="*/ 7 w 41"/>
                  <a:gd name="T53" fmla="*/ 9 h 53"/>
                  <a:gd name="T54" fmla="*/ 4 w 41"/>
                  <a:gd name="T55" fmla="*/ 13 h 53"/>
                  <a:gd name="T56" fmla="*/ 4 w 41"/>
                  <a:gd name="T57" fmla="*/ 17 h 53"/>
                  <a:gd name="T58" fmla="*/ 0 w 41"/>
                  <a:gd name="T59" fmla="*/ 22 h 53"/>
                  <a:gd name="T60" fmla="*/ 0 w 41"/>
                  <a:gd name="T61" fmla="*/ 26 h 53"/>
                  <a:gd name="T62" fmla="*/ 0 w 41"/>
                  <a:gd name="T63" fmla="*/ 31 h 53"/>
                  <a:gd name="T64" fmla="*/ 4 w 41"/>
                  <a:gd name="T65" fmla="*/ 35 h 53"/>
                  <a:gd name="T66" fmla="*/ 4 w 41"/>
                  <a:gd name="T67" fmla="*/ 35 h 53"/>
                  <a:gd name="T68" fmla="*/ 7 w 41"/>
                  <a:gd name="T69" fmla="*/ 39 h 53"/>
                  <a:gd name="T70" fmla="*/ 7 w 41"/>
                  <a:gd name="T71" fmla="*/ 44 h 53"/>
                  <a:gd name="T72" fmla="*/ 11 w 41"/>
                  <a:gd name="T73" fmla="*/ 48 h 53"/>
                  <a:gd name="T74" fmla="*/ 14 w 41"/>
                  <a:gd name="T75" fmla="*/ 48 h 53"/>
                  <a:gd name="T76" fmla="*/ 14 w 41"/>
                  <a:gd name="T77" fmla="*/ 48 h 53"/>
                  <a:gd name="T78" fmla="*/ 17 w 41"/>
                  <a:gd name="T79" fmla="*/ 53 h 53"/>
                  <a:gd name="T80" fmla="*/ 21 w 41"/>
                  <a:gd name="T81" fmla="*/ 53 h 53"/>
                  <a:gd name="T82" fmla="*/ 21 w 41"/>
                  <a:gd name="T83" fmla="*/ 53 h 53"/>
                  <a:gd name="T84" fmla="*/ 21 w 41"/>
                  <a:gd name="T85" fmla="*/ 48 h 5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1"/>
                  <a:gd name="T130" fmla="*/ 0 h 53"/>
                  <a:gd name="T131" fmla="*/ 41 w 41"/>
                  <a:gd name="T132" fmla="*/ 53 h 5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1" h="53">
                    <a:moveTo>
                      <a:pt x="21" y="48"/>
                    </a:moveTo>
                    <a:lnTo>
                      <a:pt x="24" y="53"/>
                    </a:lnTo>
                    <a:lnTo>
                      <a:pt x="28" y="48"/>
                    </a:lnTo>
                    <a:lnTo>
                      <a:pt x="31" y="48"/>
                    </a:lnTo>
                    <a:lnTo>
                      <a:pt x="35" y="48"/>
                    </a:lnTo>
                    <a:lnTo>
                      <a:pt x="38" y="44"/>
                    </a:lnTo>
                    <a:lnTo>
                      <a:pt x="38" y="39"/>
                    </a:lnTo>
                    <a:lnTo>
                      <a:pt x="41" y="35"/>
                    </a:lnTo>
                    <a:lnTo>
                      <a:pt x="41" y="31"/>
                    </a:lnTo>
                    <a:lnTo>
                      <a:pt x="41" y="26"/>
                    </a:lnTo>
                    <a:lnTo>
                      <a:pt x="41" y="22"/>
                    </a:lnTo>
                    <a:lnTo>
                      <a:pt x="41" y="17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8" y="4"/>
                    </a:lnTo>
                    <a:lnTo>
                      <a:pt x="35" y="4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4"/>
                    </a:lnTo>
                    <a:lnTo>
                      <a:pt x="7" y="4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4" y="17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4" y="35"/>
                    </a:lnTo>
                    <a:lnTo>
                      <a:pt x="7" y="39"/>
                    </a:lnTo>
                    <a:lnTo>
                      <a:pt x="7" y="44"/>
                    </a:lnTo>
                    <a:lnTo>
                      <a:pt x="11" y="48"/>
                    </a:lnTo>
                    <a:lnTo>
                      <a:pt x="14" y="48"/>
                    </a:lnTo>
                    <a:lnTo>
                      <a:pt x="17" y="53"/>
                    </a:lnTo>
                    <a:lnTo>
                      <a:pt x="21" y="53"/>
                    </a:lnTo>
                    <a:lnTo>
                      <a:pt x="21" y="4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94"/>
              <p:cNvSpPr>
                <a:spLocks/>
              </p:cNvSpPr>
              <p:nvPr/>
            </p:nvSpPr>
            <p:spPr bwMode="auto">
              <a:xfrm>
                <a:off x="2790" y="2925"/>
                <a:ext cx="41" cy="53"/>
              </a:xfrm>
              <a:custGeom>
                <a:avLst/>
                <a:gdLst>
                  <a:gd name="T0" fmla="*/ 21 w 41"/>
                  <a:gd name="T1" fmla="*/ 48 h 53"/>
                  <a:gd name="T2" fmla="*/ 24 w 41"/>
                  <a:gd name="T3" fmla="*/ 53 h 53"/>
                  <a:gd name="T4" fmla="*/ 28 w 41"/>
                  <a:gd name="T5" fmla="*/ 48 h 53"/>
                  <a:gd name="T6" fmla="*/ 31 w 41"/>
                  <a:gd name="T7" fmla="*/ 48 h 53"/>
                  <a:gd name="T8" fmla="*/ 35 w 41"/>
                  <a:gd name="T9" fmla="*/ 48 h 53"/>
                  <a:gd name="T10" fmla="*/ 38 w 41"/>
                  <a:gd name="T11" fmla="*/ 44 h 53"/>
                  <a:gd name="T12" fmla="*/ 38 w 41"/>
                  <a:gd name="T13" fmla="*/ 39 h 53"/>
                  <a:gd name="T14" fmla="*/ 41 w 41"/>
                  <a:gd name="T15" fmla="*/ 35 h 53"/>
                  <a:gd name="T16" fmla="*/ 41 w 41"/>
                  <a:gd name="T17" fmla="*/ 35 h 53"/>
                  <a:gd name="T18" fmla="*/ 41 w 41"/>
                  <a:gd name="T19" fmla="*/ 31 h 53"/>
                  <a:gd name="T20" fmla="*/ 41 w 41"/>
                  <a:gd name="T21" fmla="*/ 26 h 53"/>
                  <a:gd name="T22" fmla="*/ 41 w 41"/>
                  <a:gd name="T23" fmla="*/ 22 h 53"/>
                  <a:gd name="T24" fmla="*/ 41 w 41"/>
                  <a:gd name="T25" fmla="*/ 17 h 53"/>
                  <a:gd name="T26" fmla="*/ 41 w 41"/>
                  <a:gd name="T27" fmla="*/ 13 h 53"/>
                  <a:gd name="T28" fmla="*/ 38 w 41"/>
                  <a:gd name="T29" fmla="*/ 9 h 53"/>
                  <a:gd name="T30" fmla="*/ 38 w 41"/>
                  <a:gd name="T31" fmla="*/ 4 h 53"/>
                  <a:gd name="T32" fmla="*/ 35 w 41"/>
                  <a:gd name="T33" fmla="*/ 4 h 53"/>
                  <a:gd name="T34" fmla="*/ 31 w 41"/>
                  <a:gd name="T35" fmla="*/ 0 h 53"/>
                  <a:gd name="T36" fmla="*/ 28 w 41"/>
                  <a:gd name="T37" fmla="*/ 0 h 53"/>
                  <a:gd name="T38" fmla="*/ 24 w 41"/>
                  <a:gd name="T39" fmla="*/ 0 h 53"/>
                  <a:gd name="T40" fmla="*/ 21 w 41"/>
                  <a:gd name="T41" fmla="*/ 0 h 53"/>
                  <a:gd name="T42" fmla="*/ 17 w 41"/>
                  <a:gd name="T43" fmla="*/ 0 h 53"/>
                  <a:gd name="T44" fmla="*/ 14 w 41"/>
                  <a:gd name="T45" fmla="*/ 0 h 53"/>
                  <a:gd name="T46" fmla="*/ 14 w 41"/>
                  <a:gd name="T47" fmla="*/ 0 h 53"/>
                  <a:gd name="T48" fmla="*/ 11 w 41"/>
                  <a:gd name="T49" fmla="*/ 4 h 53"/>
                  <a:gd name="T50" fmla="*/ 7 w 41"/>
                  <a:gd name="T51" fmla="*/ 4 h 53"/>
                  <a:gd name="T52" fmla="*/ 7 w 41"/>
                  <a:gd name="T53" fmla="*/ 9 h 53"/>
                  <a:gd name="T54" fmla="*/ 4 w 41"/>
                  <a:gd name="T55" fmla="*/ 13 h 53"/>
                  <a:gd name="T56" fmla="*/ 4 w 41"/>
                  <a:gd name="T57" fmla="*/ 17 h 53"/>
                  <a:gd name="T58" fmla="*/ 0 w 41"/>
                  <a:gd name="T59" fmla="*/ 22 h 53"/>
                  <a:gd name="T60" fmla="*/ 0 w 41"/>
                  <a:gd name="T61" fmla="*/ 26 h 53"/>
                  <a:gd name="T62" fmla="*/ 0 w 41"/>
                  <a:gd name="T63" fmla="*/ 31 h 53"/>
                  <a:gd name="T64" fmla="*/ 4 w 41"/>
                  <a:gd name="T65" fmla="*/ 35 h 53"/>
                  <a:gd name="T66" fmla="*/ 4 w 41"/>
                  <a:gd name="T67" fmla="*/ 35 h 53"/>
                  <a:gd name="T68" fmla="*/ 7 w 41"/>
                  <a:gd name="T69" fmla="*/ 39 h 53"/>
                  <a:gd name="T70" fmla="*/ 7 w 41"/>
                  <a:gd name="T71" fmla="*/ 44 h 53"/>
                  <a:gd name="T72" fmla="*/ 11 w 41"/>
                  <a:gd name="T73" fmla="*/ 48 h 53"/>
                  <a:gd name="T74" fmla="*/ 14 w 41"/>
                  <a:gd name="T75" fmla="*/ 48 h 53"/>
                  <a:gd name="T76" fmla="*/ 14 w 41"/>
                  <a:gd name="T77" fmla="*/ 48 h 53"/>
                  <a:gd name="T78" fmla="*/ 17 w 41"/>
                  <a:gd name="T79" fmla="*/ 53 h 53"/>
                  <a:gd name="T80" fmla="*/ 21 w 41"/>
                  <a:gd name="T81" fmla="*/ 53 h 53"/>
                  <a:gd name="T82" fmla="*/ 21 w 41"/>
                  <a:gd name="T83" fmla="*/ 53 h 5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1"/>
                  <a:gd name="T127" fmla="*/ 0 h 53"/>
                  <a:gd name="T128" fmla="*/ 41 w 41"/>
                  <a:gd name="T129" fmla="*/ 53 h 53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1" h="53">
                    <a:moveTo>
                      <a:pt x="21" y="48"/>
                    </a:moveTo>
                    <a:lnTo>
                      <a:pt x="24" y="53"/>
                    </a:lnTo>
                    <a:lnTo>
                      <a:pt x="28" y="48"/>
                    </a:lnTo>
                    <a:lnTo>
                      <a:pt x="31" y="48"/>
                    </a:lnTo>
                    <a:lnTo>
                      <a:pt x="35" y="48"/>
                    </a:lnTo>
                    <a:lnTo>
                      <a:pt x="38" y="44"/>
                    </a:lnTo>
                    <a:lnTo>
                      <a:pt x="38" y="39"/>
                    </a:lnTo>
                    <a:lnTo>
                      <a:pt x="41" y="35"/>
                    </a:lnTo>
                    <a:lnTo>
                      <a:pt x="41" y="31"/>
                    </a:lnTo>
                    <a:lnTo>
                      <a:pt x="41" y="26"/>
                    </a:lnTo>
                    <a:lnTo>
                      <a:pt x="41" y="22"/>
                    </a:lnTo>
                    <a:lnTo>
                      <a:pt x="41" y="17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8" y="4"/>
                    </a:lnTo>
                    <a:lnTo>
                      <a:pt x="35" y="4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4"/>
                    </a:lnTo>
                    <a:lnTo>
                      <a:pt x="7" y="4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4" y="17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4" y="35"/>
                    </a:lnTo>
                    <a:lnTo>
                      <a:pt x="7" y="39"/>
                    </a:lnTo>
                    <a:lnTo>
                      <a:pt x="7" y="44"/>
                    </a:lnTo>
                    <a:lnTo>
                      <a:pt x="11" y="48"/>
                    </a:lnTo>
                    <a:lnTo>
                      <a:pt x="14" y="48"/>
                    </a:lnTo>
                    <a:lnTo>
                      <a:pt x="17" y="53"/>
                    </a:lnTo>
                    <a:lnTo>
                      <a:pt x="21" y="53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195"/>
              <p:cNvSpPr>
                <a:spLocks/>
              </p:cNvSpPr>
              <p:nvPr/>
            </p:nvSpPr>
            <p:spPr bwMode="auto">
              <a:xfrm>
                <a:off x="2790" y="3110"/>
                <a:ext cx="41" cy="52"/>
              </a:xfrm>
              <a:custGeom>
                <a:avLst/>
                <a:gdLst>
                  <a:gd name="T0" fmla="*/ 21 w 41"/>
                  <a:gd name="T1" fmla="*/ 52 h 52"/>
                  <a:gd name="T2" fmla="*/ 24 w 41"/>
                  <a:gd name="T3" fmla="*/ 52 h 52"/>
                  <a:gd name="T4" fmla="*/ 28 w 41"/>
                  <a:gd name="T5" fmla="*/ 52 h 52"/>
                  <a:gd name="T6" fmla="*/ 31 w 41"/>
                  <a:gd name="T7" fmla="*/ 52 h 52"/>
                  <a:gd name="T8" fmla="*/ 35 w 41"/>
                  <a:gd name="T9" fmla="*/ 48 h 52"/>
                  <a:gd name="T10" fmla="*/ 38 w 41"/>
                  <a:gd name="T11" fmla="*/ 48 h 52"/>
                  <a:gd name="T12" fmla="*/ 38 w 41"/>
                  <a:gd name="T13" fmla="*/ 44 h 52"/>
                  <a:gd name="T14" fmla="*/ 41 w 41"/>
                  <a:gd name="T15" fmla="*/ 39 h 52"/>
                  <a:gd name="T16" fmla="*/ 41 w 41"/>
                  <a:gd name="T17" fmla="*/ 35 h 52"/>
                  <a:gd name="T18" fmla="*/ 41 w 41"/>
                  <a:gd name="T19" fmla="*/ 30 h 52"/>
                  <a:gd name="T20" fmla="*/ 41 w 41"/>
                  <a:gd name="T21" fmla="*/ 26 h 52"/>
                  <a:gd name="T22" fmla="*/ 41 w 41"/>
                  <a:gd name="T23" fmla="*/ 22 h 52"/>
                  <a:gd name="T24" fmla="*/ 41 w 41"/>
                  <a:gd name="T25" fmla="*/ 22 h 52"/>
                  <a:gd name="T26" fmla="*/ 41 w 41"/>
                  <a:gd name="T27" fmla="*/ 17 h 52"/>
                  <a:gd name="T28" fmla="*/ 38 w 41"/>
                  <a:gd name="T29" fmla="*/ 13 h 52"/>
                  <a:gd name="T30" fmla="*/ 38 w 41"/>
                  <a:gd name="T31" fmla="*/ 8 h 52"/>
                  <a:gd name="T32" fmla="*/ 35 w 41"/>
                  <a:gd name="T33" fmla="*/ 8 h 52"/>
                  <a:gd name="T34" fmla="*/ 31 w 41"/>
                  <a:gd name="T35" fmla="*/ 4 h 52"/>
                  <a:gd name="T36" fmla="*/ 28 w 41"/>
                  <a:gd name="T37" fmla="*/ 4 h 52"/>
                  <a:gd name="T38" fmla="*/ 24 w 41"/>
                  <a:gd name="T39" fmla="*/ 4 h 52"/>
                  <a:gd name="T40" fmla="*/ 21 w 41"/>
                  <a:gd name="T41" fmla="*/ 0 h 52"/>
                  <a:gd name="T42" fmla="*/ 17 w 41"/>
                  <a:gd name="T43" fmla="*/ 4 h 52"/>
                  <a:gd name="T44" fmla="*/ 14 w 41"/>
                  <a:gd name="T45" fmla="*/ 4 h 52"/>
                  <a:gd name="T46" fmla="*/ 14 w 41"/>
                  <a:gd name="T47" fmla="*/ 4 h 52"/>
                  <a:gd name="T48" fmla="*/ 11 w 41"/>
                  <a:gd name="T49" fmla="*/ 8 h 52"/>
                  <a:gd name="T50" fmla="*/ 7 w 41"/>
                  <a:gd name="T51" fmla="*/ 8 h 52"/>
                  <a:gd name="T52" fmla="*/ 7 w 41"/>
                  <a:gd name="T53" fmla="*/ 13 h 52"/>
                  <a:gd name="T54" fmla="*/ 4 w 41"/>
                  <a:gd name="T55" fmla="*/ 17 h 52"/>
                  <a:gd name="T56" fmla="*/ 4 w 41"/>
                  <a:gd name="T57" fmla="*/ 22 h 52"/>
                  <a:gd name="T58" fmla="*/ 0 w 41"/>
                  <a:gd name="T59" fmla="*/ 22 h 52"/>
                  <a:gd name="T60" fmla="*/ 0 w 41"/>
                  <a:gd name="T61" fmla="*/ 26 h 52"/>
                  <a:gd name="T62" fmla="*/ 0 w 41"/>
                  <a:gd name="T63" fmla="*/ 30 h 52"/>
                  <a:gd name="T64" fmla="*/ 4 w 41"/>
                  <a:gd name="T65" fmla="*/ 35 h 52"/>
                  <a:gd name="T66" fmla="*/ 4 w 41"/>
                  <a:gd name="T67" fmla="*/ 39 h 52"/>
                  <a:gd name="T68" fmla="*/ 7 w 41"/>
                  <a:gd name="T69" fmla="*/ 44 h 52"/>
                  <a:gd name="T70" fmla="*/ 7 w 41"/>
                  <a:gd name="T71" fmla="*/ 48 h 52"/>
                  <a:gd name="T72" fmla="*/ 11 w 41"/>
                  <a:gd name="T73" fmla="*/ 48 h 52"/>
                  <a:gd name="T74" fmla="*/ 14 w 41"/>
                  <a:gd name="T75" fmla="*/ 52 h 52"/>
                  <a:gd name="T76" fmla="*/ 14 w 41"/>
                  <a:gd name="T77" fmla="*/ 52 h 52"/>
                  <a:gd name="T78" fmla="*/ 17 w 41"/>
                  <a:gd name="T79" fmla="*/ 52 h 52"/>
                  <a:gd name="T80" fmla="*/ 21 w 41"/>
                  <a:gd name="T81" fmla="*/ 52 h 52"/>
                  <a:gd name="T82" fmla="*/ 21 w 41"/>
                  <a:gd name="T83" fmla="*/ 52 h 5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1"/>
                  <a:gd name="T127" fmla="*/ 0 h 52"/>
                  <a:gd name="T128" fmla="*/ 41 w 41"/>
                  <a:gd name="T129" fmla="*/ 52 h 5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1" h="52">
                    <a:moveTo>
                      <a:pt x="21" y="52"/>
                    </a:moveTo>
                    <a:lnTo>
                      <a:pt x="24" y="52"/>
                    </a:lnTo>
                    <a:lnTo>
                      <a:pt x="28" y="52"/>
                    </a:lnTo>
                    <a:lnTo>
                      <a:pt x="31" y="52"/>
                    </a:lnTo>
                    <a:lnTo>
                      <a:pt x="35" y="48"/>
                    </a:lnTo>
                    <a:lnTo>
                      <a:pt x="38" y="48"/>
                    </a:lnTo>
                    <a:lnTo>
                      <a:pt x="38" y="44"/>
                    </a:lnTo>
                    <a:lnTo>
                      <a:pt x="41" y="39"/>
                    </a:lnTo>
                    <a:lnTo>
                      <a:pt x="41" y="35"/>
                    </a:lnTo>
                    <a:lnTo>
                      <a:pt x="41" y="30"/>
                    </a:lnTo>
                    <a:lnTo>
                      <a:pt x="41" y="26"/>
                    </a:lnTo>
                    <a:lnTo>
                      <a:pt x="41" y="22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8"/>
                    </a:lnTo>
                    <a:lnTo>
                      <a:pt x="35" y="8"/>
                    </a:lnTo>
                    <a:lnTo>
                      <a:pt x="31" y="4"/>
                    </a:lnTo>
                    <a:lnTo>
                      <a:pt x="28" y="4"/>
                    </a:lnTo>
                    <a:lnTo>
                      <a:pt x="24" y="4"/>
                    </a:lnTo>
                    <a:lnTo>
                      <a:pt x="21" y="0"/>
                    </a:lnTo>
                    <a:lnTo>
                      <a:pt x="17" y="4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7" y="8"/>
                    </a:lnTo>
                    <a:lnTo>
                      <a:pt x="7" y="13"/>
                    </a:lnTo>
                    <a:lnTo>
                      <a:pt x="4" y="17"/>
                    </a:lnTo>
                    <a:lnTo>
                      <a:pt x="4" y="22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5"/>
                    </a:lnTo>
                    <a:lnTo>
                      <a:pt x="4" y="39"/>
                    </a:lnTo>
                    <a:lnTo>
                      <a:pt x="7" y="44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4" y="52"/>
                    </a:lnTo>
                    <a:lnTo>
                      <a:pt x="17" y="52"/>
                    </a:lnTo>
                    <a:lnTo>
                      <a:pt x="21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196"/>
              <p:cNvSpPr>
                <a:spLocks/>
              </p:cNvSpPr>
              <p:nvPr/>
            </p:nvSpPr>
            <p:spPr bwMode="auto">
              <a:xfrm>
                <a:off x="2790" y="3110"/>
                <a:ext cx="41" cy="52"/>
              </a:xfrm>
              <a:custGeom>
                <a:avLst/>
                <a:gdLst>
                  <a:gd name="T0" fmla="*/ 21 w 41"/>
                  <a:gd name="T1" fmla="*/ 52 h 52"/>
                  <a:gd name="T2" fmla="*/ 24 w 41"/>
                  <a:gd name="T3" fmla="*/ 52 h 52"/>
                  <a:gd name="T4" fmla="*/ 28 w 41"/>
                  <a:gd name="T5" fmla="*/ 52 h 52"/>
                  <a:gd name="T6" fmla="*/ 31 w 41"/>
                  <a:gd name="T7" fmla="*/ 52 h 52"/>
                  <a:gd name="T8" fmla="*/ 35 w 41"/>
                  <a:gd name="T9" fmla="*/ 48 h 52"/>
                  <a:gd name="T10" fmla="*/ 38 w 41"/>
                  <a:gd name="T11" fmla="*/ 48 h 52"/>
                  <a:gd name="T12" fmla="*/ 38 w 41"/>
                  <a:gd name="T13" fmla="*/ 44 h 52"/>
                  <a:gd name="T14" fmla="*/ 41 w 41"/>
                  <a:gd name="T15" fmla="*/ 39 h 52"/>
                  <a:gd name="T16" fmla="*/ 41 w 41"/>
                  <a:gd name="T17" fmla="*/ 35 h 52"/>
                  <a:gd name="T18" fmla="*/ 41 w 41"/>
                  <a:gd name="T19" fmla="*/ 30 h 52"/>
                  <a:gd name="T20" fmla="*/ 41 w 41"/>
                  <a:gd name="T21" fmla="*/ 26 h 52"/>
                  <a:gd name="T22" fmla="*/ 41 w 41"/>
                  <a:gd name="T23" fmla="*/ 22 h 52"/>
                  <a:gd name="T24" fmla="*/ 41 w 41"/>
                  <a:gd name="T25" fmla="*/ 22 h 52"/>
                  <a:gd name="T26" fmla="*/ 41 w 41"/>
                  <a:gd name="T27" fmla="*/ 17 h 52"/>
                  <a:gd name="T28" fmla="*/ 38 w 41"/>
                  <a:gd name="T29" fmla="*/ 13 h 52"/>
                  <a:gd name="T30" fmla="*/ 38 w 41"/>
                  <a:gd name="T31" fmla="*/ 8 h 52"/>
                  <a:gd name="T32" fmla="*/ 35 w 41"/>
                  <a:gd name="T33" fmla="*/ 8 h 52"/>
                  <a:gd name="T34" fmla="*/ 31 w 41"/>
                  <a:gd name="T35" fmla="*/ 4 h 52"/>
                  <a:gd name="T36" fmla="*/ 28 w 41"/>
                  <a:gd name="T37" fmla="*/ 4 h 52"/>
                  <a:gd name="T38" fmla="*/ 24 w 41"/>
                  <a:gd name="T39" fmla="*/ 4 h 52"/>
                  <a:gd name="T40" fmla="*/ 21 w 41"/>
                  <a:gd name="T41" fmla="*/ 0 h 52"/>
                  <a:gd name="T42" fmla="*/ 17 w 41"/>
                  <a:gd name="T43" fmla="*/ 4 h 52"/>
                  <a:gd name="T44" fmla="*/ 14 w 41"/>
                  <a:gd name="T45" fmla="*/ 4 h 52"/>
                  <a:gd name="T46" fmla="*/ 14 w 41"/>
                  <a:gd name="T47" fmla="*/ 4 h 52"/>
                  <a:gd name="T48" fmla="*/ 11 w 41"/>
                  <a:gd name="T49" fmla="*/ 8 h 52"/>
                  <a:gd name="T50" fmla="*/ 7 w 41"/>
                  <a:gd name="T51" fmla="*/ 8 h 52"/>
                  <a:gd name="T52" fmla="*/ 7 w 41"/>
                  <a:gd name="T53" fmla="*/ 13 h 52"/>
                  <a:gd name="T54" fmla="*/ 4 w 41"/>
                  <a:gd name="T55" fmla="*/ 17 h 52"/>
                  <a:gd name="T56" fmla="*/ 4 w 41"/>
                  <a:gd name="T57" fmla="*/ 22 h 52"/>
                  <a:gd name="T58" fmla="*/ 0 w 41"/>
                  <a:gd name="T59" fmla="*/ 22 h 52"/>
                  <a:gd name="T60" fmla="*/ 0 w 41"/>
                  <a:gd name="T61" fmla="*/ 26 h 52"/>
                  <a:gd name="T62" fmla="*/ 0 w 41"/>
                  <a:gd name="T63" fmla="*/ 30 h 52"/>
                  <a:gd name="T64" fmla="*/ 4 w 41"/>
                  <a:gd name="T65" fmla="*/ 35 h 52"/>
                  <a:gd name="T66" fmla="*/ 4 w 41"/>
                  <a:gd name="T67" fmla="*/ 39 h 52"/>
                  <a:gd name="T68" fmla="*/ 7 w 41"/>
                  <a:gd name="T69" fmla="*/ 44 h 52"/>
                  <a:gd name="T70" fmla="*/ 7 w 41"/>
                  <a:gd name="T71" fmla="*/ 48 h 52"/>
                  <a:gd name="T72" fmla="*/ 11 w 41"/>
                  <a:gd name="T73" fmla="*/ 48 h 52"/>
                  <a:gd name="T74" fmla="*/ 14 w 41"/>
                  <a:gd name="T75" fmla="*/ 52 h 52"/>
                  <a:gd name="T76" fmla="*/ 14 w 41"/>
                  <a:gd name="T77" fmla="*/ 52 h 52"/>
                  <a:gd name="T78" fmla="*/ 17 w 41"/>
                  <a:gd name="T79" fmla="*/ 52 h 52"/>
                  <a:gd name="T80" fmla="*/ 21 w 41"/>
                  <a:gd name="T81" fmla="*/ 52 h 52"/>
                  <a:gd name="T82" fmla="*/ 21 w 41"/>
                  <a:gd name="T83" fmla="*/ 52 h 5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1"/>
                  <a:gd name="T127" fmla="*/ 0 h 52"/>
                  <a:gd name="T128" fmla="*/ 41 w 41"/>
                  <a:gd name="T129" fmla="*/ 52 h 5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1" h="52">
                    <a:moveTo>
                      <a:pt x="21" y="52"/>
                    </a:moveTo>
                    <a:lnTo>
                      <a:pt x="24" y="52"/>
                    </a:lnTo>
                    <a:lnTo>
                      <a:pt x="28" y="52"/>
                    </a:lnTo>
                    <a:lnTo>
                      <a:pt x="31" y="52"/>
                    </a:lnTo>
                    <a:lnTo>
                      <a:pt x="35" y="48"/>
                    </a:lnTo>
                    <a:lnTo>
                      <a:pt x="38" y="48"/>
                    </a:lnTo>
                    <a:lnTo>
                      <a:pt x="38" y="44"/>
                    </a:lnTo>
                    <a:lnTo>
                      <a:pt x="41" y="39"/>
                    </a:lnTo>
                    <a:lnTo>
                      <a:pt x="41" y="35"/>
                    </a:lnTo>
                    <a:lnTo>
                      <a:pt x="41" y="30"/>
                    </a:lnTo>
                    <a:lnTo>
                      <a:pt x="41" y="26"/>
                    </a:lnTo>
                    <a:lnTo>
                      <a:pt x="41" y="22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8"/>
                    </a:lnTo>
                    <a:lnTo>
                      <a:pt x="35" y="8"/>
                    </a:lnTo>
                    <a:lnTo>
                      <a:pt x="31" y="4"/>
                    </a:lnTo>
                    <a:lnTo>
                      <a:pt x="28" y="4"/>
                    </a:lnTo>
                    <a:lnTo>
                      <a:pt x="24" y="4"/>
                    </a:lnTo>
                    <a:lnTo>
                      <a:pt x="21" y="0"/>
                    </a:lnTo>
                    <a:lnTo>
                      <a:pt x="17" y="4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7" y="8"/>
                    </a:lnTo>
                    <a:lnTo>
                      <a:pt x="7" y="13"/>
                    </a:lnTo>
                    <a:lnTo>
                      <a:pt x="4" y="17"/>
                    </a:lnTo>
                    <a:lnTo>
                      <a:pt x="4" y="22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5"/>
                    </a:lnTo>
                    <a:lnTo>
                      <a:pt x="4" y="39"/>
                    </a:lnTo>
                    <a:lnTo>
                      <a:pt x="7" y="44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4" y="52"/>
                    </a:lnTo>
                    <a:lnTo>
                      <a:pt x="17" y="52"/>
                    </a:lnTo>
                    <a:lnTo>
                      <a:pt x="21" y="52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Rectangle 197"/>
              <p:cNvSpPr>
                <a:spLocks noChangeArrowheads="1"/>
              </p:cNvSpPr>
              <p:nvPr/>
            </p:nvSpPr>
            <p:spPr bwMode="auto">
              <a:xfrm>
                <a:off x="3682" y="2380"/>
                <a:ext cx="0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1200" b="1">
                  <a:latin typeface="Courier New" pitchFamily="49" charset="0"/>
                </a:endParaRPr>
              </a:p>
            </p:txBody>
          </p:sp>
          <p:sp>
            <p:nvSpPr>
              <p:cNvPr id="240" name="Line 198"/>
              <p:cNvSpPr>
                <a:spLocks noChangeShapeType="1"/>
              </p:cNvSpPr>
              <p:nvPr/>
            </p:nvSpPr>
            <p:spPr bwMode="auto">
              <a:xfrm flipV="1">
                <a:off x="3884" y="2805"/>
                <a:ext cx="341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Rectangle 199"/>
              <p:cNvSpPr>
                <a:spLocks noChangeArrowheads="1"/>
              </p:cNvSpPr>
              <p:nvPr/>
            </p:nvSpPr>
            <p:spPr bwMode="auto">
              <a:xfrm>
                <a:off x="4314" y="2684"/>
                <a:ext cx="969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ALUcontrol</a:t>
                </a:r>
                <a:endParaRPr lang="en-US" sz="2000" b="1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42" name="Freeform 206"/>
              <p:cNvSpPr>
                <a:spLocks/>
              </p:cNvSpPr>
              <p:nvPr/>
            </p:nvSpPr>
            <p:spPr bwMode="auto">
              <a:xfrm>
                <a:off x="1277" y="2758"/>
                <a:ext cx="1028" cy="602"/>
              </a:xfrm>
              <a:custGeom>
                <a:avLst/>
                <a:gdLst>
                  <a:gd name="T0" fmla="*/ 0 w 1028"/>
                  <a:gd name="T1" fmla="*/ 598 h 602"/>
                  <a:gd name="T2" fmla="*/ 270 w 1028"/>
                  <a:gd name="T3" fmla="*/ 602 h 602"/>
                  <a:gd name="T4" fmla="*/ 270 w 1028"/>
                  <a:gd name="T5" fmla="*/ 0 h 602"/>
                  <a:gd name="T6" fmla="*/ 1028 w 1028"/>
                  <a:gd name="T7" fmla="*/ 0 h 6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28"/>
                  <a:gd name="T13" fmla="*/ 0 h 602"/>
                  <a:gd name="T14" fmla="*/ 1028 w 1028"/>
                  <a:gd name="T15" fmla="*/ 602 h 6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28" h="602">
                    <a:moveTo>
                      <a:pt x="0" y="598"/>
                    </a:moveTo>
                    <a:lnTo>
                      <a:pt x="270" y="602"/>
                    </a:lnTo>
                    <a:lnTo>
                      <a:pt x="270" y="0"/>
                    </a:lnTo>
                    <a:lnTo>
                      <a:pt x="1028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Freeform 207"/>
              <p:cNvSpPr>
                <a:spLocks/>
              </p:cNvSpPr>
              <p:nvPr/>
            </p:nvSpPr>
            <p:spPr bwMode="auto">
              <a:xfrm>
                <a:off x="1256" y="2986"/>
                <a:ext cx="45" cy="58"/>
              </a:xfrm>
              <a:custGeom>
                <a:avLst/>
                <a:gdLst>
                  <a:gd name="T0" fmla="*/ 21 w 45"/>
                  <a:gd name="T1" fmla="*/ 58 h 58"/>
                  <a:gd name="T2" fmla="*/ 28 w 45"/>
                  <a:gd name="T3" fmla="*/ 58 h 58"/>
                  <a:gd name="T4" fmla="*/ 31 w 45"/>
                  <a:gd name="T5" fmla="*/ 58 h 58"/>
                  <a:gd name="T6" fmla="*/ 34 w 45"/>
                  <a:gd name="T7" fmla="*/ 58 h 58"/>
                  <a:gd name="T8" fmla="*/ 34 w 45"/>
                  <a:gd name="T9" fmla="*/ 53 h 58"/>
                  <a:gd name="T10" fmla="*/ 38 w 45"/>
                  <a:gd name="T11" fmla="*/ 49 h 58"/>
                  <a:gd name="T12" fmla="*/ 41 w 45"/>
                  <a:gd name="T13" fmla="*/ 49 h 58"/>
                  <a:gd name="T14" fmla="*/ 41 w 45"/>
                  <a:gd name="T15" fmla="*/ 44 h 58"/>
                  <a:gd name="T16" fmla="*/ 45 w 45"/>
                  <a:gd name="T17" fmla="*/ 40 h 58"/>
                  <a:gd name="T18" fmla="*/ 45 w 45"/>
                  <a:gd name="T19" fmla="*/ 36 h 58"/>
                  <a:gd name="T20" fmla="*/ 45 w 45"/>
                  <a:gd name="T21" fmla="*/ 31 h 58"/>
                  <a:gd name="T22" fmla="*/ 45 w 45"/>
                  <a:gd name="T23" fmla="*/ 27 h 58"/>
                  <a:gd name="T24" fmla="*/ 45 w 45"/>
                  <a:gd name="T25" fmla="*/ 22 h 58"/>
                  <a:gd name="T26" fmla="*/ 41 w 45"/>
                  <a:gd name="T27" fmla="*/ 18 h 58"/>
                  <a:gd name="T28" fmla="*/ 41 w 45"/>
                  <a:gd name="T29" fmla="*/ 14 h 58"/>
                  <a:gd name="T30" fmla="*/ 38 w 45"/>
                  <a:gd name="T31" fmla="*/ 9 h 58"/>
                  <a:gd name="T32" fmla="*/ 34 w 45"/>
                  <a:gd name="T33" fmla="*/ 9 h 58"/>
                  <a:gd name="T34" fmla="*/ 34 w 45"/>
                  <a:gd name="T35" fmla="*/ 5 h 58"/>
                  <a:gd name="T36" fmla="*/ 31 w 45"/>
                  <a:gd name="T37" fmla="*/ 5 h 58"/>
                  <a:gd name="T38" fmla="*/ 28 w 45"/>
                  <a:gd name="T39" fmla="*/ 5 h 58"/>
                  <a:gd name="T40" fmla="*/ 24 w 45"/>
                  <a:gd name="T41" fmla="*/ 0 h 58"/>
                  <a:gd name="T42" fmla="*/ 21 w 45"/>
                  <a:gd name="T43" fmla="*/ 5 h 58"/>
                  <a:gd name="T44" fmla="*/ 17 w 45"/>
                  <a:gd name="T45" fmla="*/ 5 h 58"/>
                  <a:gd name="T46" fmla="*/ 14 w 45"/>
                  <a:gd name="T47" fmla="*/ 5 h 58"/>
                  <a:gd name="T48" fmla="*/ 11 w 45"/>
                  <a:gd name="T49" fmla="*/ 9 h 58"/>
                  <a:gd name="T50" fmla="*/ 7 w 45"/>
                  <a:gd name="T51" fmla="*/ 9 h 58"/>
                  <a:gd name="T52" fmla="*/ 4 w 45"/>
                  <a:gd name="T53" fmla="*/ 14 h 58"/>
                  <a:gd name="T54" fmla="*/ 4 w 45"/>
                  <a:gd name="T55" fmla="*/ 18 h 58"/>
                  <a:gd name="T56" fmla="*/ 0 w 45"/>
                  <a:gd name="T57" fmla="*/ 22 h 58"/>
                  <a:gd name="T58" fmla="*/ 0 w 45"/>
                  <a:gd name="T59" fmla="*/ 27 h 58"/>
                  <a:gd name="T60" fmla="*/ 0 w 45"/>
                  <a:gd name="T61" fmla="*/ 31 h 58"/>
                  <a:gd name="T62" fmla="*/ 0 w 45"/>
                  <a:gd name="T63" fmla="*/ 36 h 58"/>
                  <a:gd name="T64" fmla="*/ 0 w 45"/>
                  <a:gd name="T65" fmla="*/ 40 h 58"/>
                  <a:gd name="T66" fmla="*/ 4 w 45"/>
                  <a:gd name="T67" fmla="*/ 44 h 58"/>
                  <a:gd name="T68" fmla="*/ 4 w 45"/>
                  <a:gd name="T69" fmla="*/ 49 h 58"/>
                  <a:gd name="T70" fmla="*/ 7 w 45"/>
                  <a:gd name="T71" fmla="*/ 49 h 58"/>
                  <a:gd name="T72" fmla="*/ 11 w 45"/>
                  <a:gd name="T73" fmla="*/ 53 h 58"/>
                  <a:gd name="T74" fmla="*/ 14 w 45"/>
                  <a:gd name="T75" fmla="*/ 58 h 58"/>
                  <a:gd name="T76" fmla="*/ 17 w 45"/>
                  <a:gd name="T77" fmla="*/ 58 h 58"/>
                  <a:gd name="T78" fmla="*/ 21 w 45"/>
                  <a:gd name="T79" fmla="*/ 58 h 58"/>
                  <a:gd name="T80" fmla="*/ 24 w 45"/>
                  <a:gd name="T81" fmla="*/ 58 h 58"/>
                  <a:gd name="T82" fmla="*/ 24 w 45"/>
                  <a:gd name="T83" fmla="*/ 58 h 58"/>
                  <a:gd name="T84" fmla="*/ 21 w 45"/>
                  <a:gd name="T85" fmla="*/ 58 h 5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5"/>
                  <a:gd name="T130" fmla="*/ 0 h 58"/>
                  <a:gd name="T131" fmla="*/ 45 w 45"/>
                  <a:gd name="T132" fmla="*/ 58 h 5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5" h="58">
                    <a:moveTo>
                      <a:pt x="21" y="58"/>
                    </a:moveTo>
                    <a:lnTo>
                      <a:pt x="28" y="58"/>
                    </a:lnTo>
                    <a:lnTo>
                      <a:pt x="31" y="58"/>
                    </a:lnTo>
                    <a:lnTo>
                      <a:pt x="34" y="58"/>
                    </a:lnTo>
                    <a:lnTo>
                      <a:pt x="34" y="53"/>
                    </a:lnTo>
                    <a:lnTo>
                      <a:pt x="38" y="49"/>
                    </a:lnTo>
                    <a:lnTo>
                      <a:pt x="41" y="49"/>
                    </a:lnTo>
                    <a:lnTo>
                      <a:pt x="41" y="44"/>
                    </a:lnTo>
                    <a:lnTo>
                      <a:pt x="45" y="40"/>
                    </a:lnTo>
                    <a:lnTo>
                      <a:pt x="45" y="36"/>
                    </a:lnTo>
                    <a:lnTo>
                      <a:pt x="45" y="31"/>
                    </a:lnTo>
                    <a:lnTo>
                      <a:pt x="45" y="27"/>
                    </a:lnTo>
                    <a:lnTo>
                      <a:pt x="45" y="22"/>
                    </a:lnTo>
                    <a:lnTo>
                      <a:pt x="41" y="18"/>
                    </a:lnTo>
                    <a:lnTo>
                      <a:pt x="41" y="14"/>
                    </a:lnTo>
                    <a:lnTo>
                      <a:pt x="38" y="9"/>
                    </a:lnTo>
                    <a:lnTo>
                      <a:pt x="34" y="9"/>
                    </a:lnTo>
                    <a:lnTo>
                      <a:pt x="34" y="5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24" y="0"/>
                    </a:lnTo>
                    <a:lnTo>
                      <a:pt x="21" y="5"/>
                    </a:lnTo>
                    <a:lnTo>
                      <a:pt x="17" y="5"/>
                    </a:lnTo>
                    <a:lnTo>
                      <a:pt x="14" y="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4" y="14"/>
                    </a:lnTo>
                    <a:lnTo>
                      <a:pt x="4" y="18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4" y="44"/>
                    </a:lnTo>
                    <a:lnTo>
                      <a:pt x="4" y="49"/>
                    </a:lnTo>
                    <a:lnTo>
                      <a:pt x="7" y="49"/>
                    </a:lnTo>
                    <a:lnTo>
                      <a:pt x="11" y="53"/>
                    </a:lnTo>
                    <a:lnTo>
                      <a:pt x="14" y="58"/>
                    </a:lnTo>
                    <a:lnTo>
                      <a:pt x="17" y="58"/>
                    </a:lnTo>
                    <a:lnTo>
                      <a:pt x="21" y="58"/>
                    </a:lnTo>
                    <a:lnTo>
                      <a:pt x="24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208"/>
              <p:cNvSpPr>
                <a:spLocks/>
              </p:cNvSpPr>
              <p:nvPr/>
            </p:nvSpPr>
            <p:spPr bwMode="auto">
              <a:xfrm>
                <a:off x="1256" y="3329"/>
                <a:ext cx="45" cy="58"/>
              </a:xfrm>
              <a:custGeom>
                <a:avLst/>
                <a:gdLst>
                  <a:gd name="T0" fmla="*/ 21 w 45"/>
                  <a:gd name="T1" fmla="*/ 58 h 58"/>
                  <a:gd name="T2" fmla="*/ 28 w 45"/>
                  <a:gd name="T3" fmla="*/ 58 h 58"/>
                  <a:gd name="T4" fmla="*/ 31 w 45"/>
                  <a:gd name="T5" fmla="*/ 58 h 58"/>
                  <a:gd name="T6" fmla="*/ 34 w 45"/>
                  <a:gd name="T7" fmla="*/ 53 h 58"/>
                  <a:gd name="T8" fmla="*/ 34 w 45"/>
                  <a:gd name="T9" fmla="*/ 53 h 58"/>
                  <a:gd name="T10" fmla="*/ 38 w 45"/>
                  <a:gd name="T11" fmla="*/ 49 h 58"/>
                  <a:gd name="T12" fmla="*/ 41 w 45"/>
                  <a:gd name="T13" fmla="*/ 49 h 58"/>
                  <a:gd name="T14" fmla="*/ 41 w 45"/>
                  <a:gd name="T15" fmla="*/ 44 h 58"/>
                  <a:gd name="T16" fmla="*/ 45 w 45"/>
                  <a:gd name="T17" fmla="*/ 40 h 58"/>
                  <a:gd name="T18" fmla="*/ 45 w 45"/>
                  <a:gd name="T19" fmla="*/ 36 h 58"/>
                  <a:gd name="T20" fmla="*/ 45 w 45"/>
                  <a:gd name="T21" fmla="*/ 31 h 58"/>
                  <a:gd name="T22" fmla="*/ 45 w 45"/>
                  <a:gd name="T23" fmla="*/ 27 h 58"/>
                  <a:gd name="T24" fmla="*/ 45 w 45"/>
                  <a:gd name="T25" fmla="*/ 22 h 58"/>
                  <a:gd name="T26" fmla="*/ 41 w 45"/>
                  <a:gd name="T27" fmla="*/ 18 h 58"/>
                  <a:gd name="T28" fmla="*/ 41 w 45"/>
                  <a:gd name="T29" fmla="*/ 14 h 58"/>
                  <a:gd name="T30" fmla="*/ 38 w 45"/>
                  <a:gd name="T31" fmla="*/ 9 h 58"/>
                  <a:gd name="T32" fmla="*/ 34 w 45"/>
                  <a:gd name="T33" fmla="*/ 9 h 58"/>
                  <a:gd name="T34" fmla="*/ 34 w 45"/>
                  <a:gd name="T35" fmla="*/ 5 h 58"/>
                  <a:gd name="T36" fmla="*/ 31 w 45"/>
                  <a:gd name="T37" fmla="*/ 5 h 58"/>
                  <a:gd name="T38" fmla="*/ 28 w 45"/>
                  <a:gd name="T39" fmla="*/ 0 h 58"/>
                  <a:gd name="T40" fmla="*/ 24 w 45"/>
                  <a:gd name="T41" fmla="*/ 0 h 58"/>
                  <a:gd name="T42" fmla="*/ 21 w 45"/>
                  <a:gd name="T43" fmla="*/ 0 h 58"/>
                  <a:gd name="T44" fmla="*/ 17 w 45"/>
                  <a:gd name="T45" fmla="*/ 5 h 58"/>
                  <a:gd name="T46" fmla="*/ 14 w 45"/>
                  <a:gd name="T47" fmla="*/ 5 h 58"/>
                  <a:gd name="T48" fmla="*/ 11 w 45"/>
                  <a:gd name="T49" fmla="*/ 9 h 58"/>
                  <a:gd name="T50" fmla="*/ 7 w 45"/>
                  <a:gd name="T51" fmla="*/ 9 h 58"/>
                  <a:gd name="T52" fmla="*/ 4 w 45"/>
                  <a:gd name="T53" fmla="*/ 14 h 58"/>
                  <a:gd name="T54" fmla="*/ 4 w 45"/>
                  <a:gd name="T55" fmla="*/ 18 h 58"/>
                  <a:gd name="T56" fmla="*/ 0 w 45"/>
                  <a:gd name="T57" fmla="*/ 22 h 58"/>
                  <a:gd name="T58" fmla="*/ 0 w 45"/>
                  <a:gd name="T59" fmla="*/ 27 h 58"/>
                  <a:gd name="T60" fmla="*/ 0 w 45"/>
                  <a:gd name="T61" fmla="*/ 31 h 58"/>
                  <a:gd name="T62" fmla="*/ 0 w 45"/>
                  <a:gd name="T63" fmla="*/ 36 h 58"/>
                  <a:gd name="T64" fmla="*/ 0 w 45"/>
                  <a:gd name="T65" fmla="*/ 40 h 58"/>
                  <a:gd name="T66" fmla="*/ 4 w 45"/>
                  <a:gd name="T67" fmla="*/ 44 h 58"/>
                  <a:gd name="T68" fmla="*/ 4 w 45"/>
                  <a:gd name="T69" fmla="*/ 49 h 58"/>
                  <a:gd name="T70" fmla="*/ 7 w 45"/>
                  <a:gd name="T71" fmla="*/ 49 h 58"/>
                  <a:gd name="T72" fmla="*/ 11 w 45"/>
                  <a:gd name="T73" fmla="*/ 53 h 58"/>
                  <a:gd name="T74" fmla="*/ 14 w 45"/>
                  <a:gd name="T75" fmla="*/ 53 h 58"/>
                  <a:gd name="T76" fmla="*/ 17 w 45"/>
                  <a:gd name="T77" fmla="*/ 58 h 58"/>
                  <a:gd name="T78" fmla="*/ 21 w 45"/>
                  <a:gd name="T79" fmla="*/ 58 h 58"/>
                  <a:gd name="T80" fmla="*/ 24 w 45"/>
                  <a:gd name="T81" fmla="*/ 58 h 58"/>
                  <a:gd name="T82" fmla="*/ 24 w 45"/>
                  <a:gd name="T83" fmla="*/ 58 h 58"/>
                  <a:gd name="T84" fmla="*/ 21 w 45"/>
                  <a:gd name="T85" fmla="*/ 58 h 5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5"/>
                  <a:gd name="T130" fmla="*/ 0 h 58"/>
                  <a:gd name="T131" fmla="*/ 45 w 45"/>
                  <a:gd name="T132" fmla="*/ 58 h 5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5" h="58">
                    <a:moveTo>
                      <a:pt x="21" y="58"/>
                    </a:moveTo>
                    <a:lnTo>
                      <a:pt x="28" y="58"/>
                    </a:lnTo>
                    <a:lnTo>
                      <a:pt x="31" y="58"/>
                    </a:lnTo>
                    <a:lnTo>
                      <a:pt x="34" y="53"/>
                    </a:lnTo>
                    <a:lnTo>
                      <a:pt x="38" y="49"/>
                    </a:lnTo>
                    <a:lnTo>
                      <a:pt x="41" y="49"/>
                    </a:lnTo>
                    <a:lnTo>
                      <a:pt x="41" y="44"/>
                    </a:lnTo>
                    <a:lnTo>
                      <a:pt x="45" y="40"/>
                    </a:lnTo>
                    <a:lnTo>
                      <a:pt x="45" y="36"/>
                    </a:lnTo>
                    <a:lnTo>
                      <a:pt x="45" y="31"/>
                    </a:lnTo>
                    <a:lnTo>
                      <a:pt x="45" y="27"/>
                    </a:lnTo>
                    <a:lnTo>
                      <a:pt x="45" y="22"/>
                    </a:lnTo>
                    <a:lnTo>
                      <a:pt x="41" y="18"/>
                    </a:lnTo>
                    <a:lnTo>
                      <a:pt x="41" y="14"/>
                    </a:lnTo>
                    <a:lnTo>
                      <a:pt x="38" y="9"/>
                    </a:lnTo>
                    <a:lnTo>
                      <a:pt x="34" y="9"/>
                    </a:lnTo>
                    <a:lnTo>
                      <a:pt x="34" y="5"/>
                    </a:lnTo>
                    <a:lnTo>
                      <a:pt x="31" y="5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7" y="5"/>
                    </a:lnTo>
                    <a:lnTo>
                      <a:pt x="14" y="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4" y="14"/>
                    </a:lnTo>
                    <a:lnTo>
                      <a:pt x="4" y="18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4" y="44"/>
                    </a:lnTo>
                    <a:lnTo>
                      <a:pt x="4" y="49"/>
                    </a:lnTo>
                    <a:lnTo>
                      <a:pt x="7" y="49"/>
                    </a:lnTo>
                    <a:lnTo>
                      <a:pt x="11" y="53"/>
                    </a:lnTo>
                    <a:lnTo>
                      <a:pt x="14" y="53"/>
                    </a:lnTo>
                    <a:lnTo>
                      <a:pt x="17" y="58"/>
                    </a:lnTo>
                    <a:lnTo>
                      <a:pt x="21" y="58"/>
                    </a:lnTo>
                    <a:lnTo>
                      <a:pt x="24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217"/>
              <p:cNvSpPr>
                <a:spLocks/>
              </p:cNvSpPr>
              <p:nvPr/>
            </p:nvSpPr>
            <p:spPr bwMode="auto">
              <a:xfrm>
                <a:off x="1256" y="3158"/>
                <a:ext cx="45" cy="57"/>
              </a:xfrm>
              <a:custGeom>
                <a:avLst/>
                <a:gdLst>
                  <a:gd name="T0" fmla="*/ 21 w 45"/>
                  <a:gd name="T1" fmla="*/ 57 h 57"/>
                  <a:gd name="T2" fmla="*/ 28 w 45"/>
                  <a:gd name="T3" fmla="*/ 57 h 57"/>
                  <a:gd name="T4" fmla="*/ 31 w 45"/>
                  <a:gd name="T5" fmla="*/ 57 h 57"/>
                  <a:gd name="T6" fmla="*/ 34 w 45"/>
                  <a:gd name="T7" fmla="*/ 57 h 57"/>
                  <a:gd name="T8" fmla="*/ 34 w 45"/>
                  <a:gd name="T9" fmla="*/ 53 h 57"/>
                  <a:gd name="T10" fmla="*/ 38 w 45"/>
                  <a:gd name="T11" fmla="*/ 48 h 57"/>
                  <a:gd name="T12" fmla="*/ 41 w 45"/>
                  <a:gd name="T13" fmla="*/ 48 h 57"/>
                  <a:gd name="T14" fmla="*/ 41 w 45"/>
                  <a:gd name="T15" fmla="*/ 44 h 57"/>
                  <a:gd name="T16" fmla="*/ 45 w 45"/>
                  <a:gd name="T17" fmla="*/ 40 h 57"/>
                  <a:gd name="T18" fmla="*/ 45 w 45"/>
                  <a:gd name="T19" fmla="*/ 35 h 57"/>
                  <a:gd name="T20" fmla="*/ 45 w 45"/>
                  <a:gd name="T21" fmla="*/ 31 h 57"/>
                  <a:gd name="T22" fmla="*/ 45 w 45"/>
                  <a:gd name="T23" fmla="*/ 26 h 57"/>
                  <a:gd name="T24" fmla="*/ 45 w 45"/>
                  <a:gd name="T25" fmla="*/ 22 h 57"/>
                  <a:gd name="T26" fmla="*/ 41 w 45"/>
                  <a:gd name="T27" fmla="*/ 18 h 57"/>
                  <a:gd name="T28" fmla="*/ 41 w 45"/>
                  <a:gd name="T29" fmla="*/ 13 h 57"/>
                  <a:gd name="T30" fmla="*/ 38 w 45"/>
                  <a:gd name="T31" fmla="*/ 9 h 57"/>
                  <a:gd name="T32" fmla="*/ 34 w 45"/>
                  <a:gd name="T33" fmla="*/ 9 h 57"/>
                  <a:gd name="T34" fmla="*/ 34 w 45"/>
                  <a:gd name="T35" fmla="*/ 4 h 57"/>
                  <a:gd name="T36" fmla="*/ 31 w 45"/>
                  <a:gd name="T37" fmla="*/ 4 h 57"/>
                  <a:gd name="T38" fmla="*/ 28 w 45"/>
                  <a:gd name="T39" fmla="*/ 0 h 57"/>
                  <a:gd name="T40" fmla="*/ 24 w 45"/>
                  <a:gd name="T41" fmla="*/ 0 h 57"/>
                  <a:gd name="T42" fmla="*/ 21 w 45"/>
                  <a:gd name="T43" fmla="*/ 0 h 57"/>
                  <a:gd name="T44" fmla="*/ 17 w 45"/>
                  <a:gd name="T45" fmla="*/ 4 h 57"/>
                  <a:gd name="T46" fmla="*/ 14 w 45"/>
                  <a:gd name="T47" fmla="*/ 4 h 57"/>
                  <a:gd name="T48" fmla="*/ 11 w 45"/>
                  <a:gd name="T49" fmla="*/ 9 h 57"/>
                  <a:gd name="T50" fmla="*/ 7 w 45"/>
                  <a:gd name="T51" fmla="*/ 9 h 57"/>
                  <a:gd name="T52" fmla="*/ 4 w 45"/>
                  <a:gd name="T53" fmla="*/ 13 h 57"/>
                  <a:gd name="T54" fmla="*/ 4 w 45"/>
                  <a:gd name="T55" fmla="*/ 18 h 57"/>
                  <a:gd name="T56" fmla="*/ 0 w 45"/>
                  <a:gd name="T57" fmla="*/ 22 h 57"/>
                  <a:gd name="T58" fmla="*/ 0 w 45"/>
                  <a:gd name="T59" fmla="*/ 26 h 57"/>
                  <a:gd name="T60" fmla="*/ 0 w 45"/>
                  <a:gd name="T61" fmla="*/ 31 h 57"/>
                  <a:gd name="T62" fmla="*/ 0 w 45"/>
                  <a:gd name="T63" fmla="*/ 35 h 57"/>
                  <a:gd name="T64" fmla="*/ 0 w 45"/>
                  <a:gd name="T65" fmla="*/ 40 h 57"/>
                  <a:gd name="T66" fmla="*/ 4 w 45"/>
                  <a:gd name="T67" fmla="*/ 44 h 57"/>
                  <a:gd name="T68" fmla="*/ 4 w 45"/>
                  <a:gd name="T69" fmla="*/ 48 h 57"/>
                  <a:gd name="T70" fmla="*/ 7 w 45"/>
                  <a:gd name="T71" fmla="*/ 48 h 57"/>
                  <a:gd name="T72" fmla="*/ 11 w 45"/>
                  <a:gd name="T73" fmla="*/ 53 h 57"/>
                  <a:gd name="T74" fmla="*/ 14 w 45"/>
                  <a:gd name="T75" fmla="*/ 57 h 57"/>
                  <a:gd name="T76" fmla="*/ 17 w 45"/>
                  <a:gd name="T77" fmla="*/ 57 h 57"/>
                  <a:gd name="T78" fmla="*/ 21 w 45"/>
                  <a:gd name="T79" fmla="*/ 57 h 57"/>
                  <a:gd name="T80" fmla="*/ 24 w 45"/>
                  <a:gd name="T81" fmla="*/ 57 h 57"/>
                  <a:gd name="T82" fmla="*/ 24 w 45"/>
                  <a:gd name="T83" fmla="*/ 57 h 57"/>
                  <a:gd name="T84" fmla="*/ 21 w 45"/>
                  <a:gd name="T85" fmla="*/ 57 h 5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5"/>
                  <a:gd name="T130" fmla="*/ 0 h 57"/>
                  <a:gd name="T131" fmla="*/ 45 w 45"/>
                  <a:gd name="T132" fmla="*/ 57 h 5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5" h="57">
                    <a:moveTo>
                      <a:pt x="21" y="57"/>
                    </a:moveTo>
                    <a:lnTo>
                      <a:pt x="28" y="57"/>
                    </a:lnTo>
                    <a:lnTo>
                      <a:pt x="31" y="57"/>
                    </a:lnTo>
                    <a:lnTo>
                      <a:pt x="34" y="57"/>
                    </a:lnTo>
                    <a:lnTo>
                      <a:pt x="34" y="53"/>
                    </a:lnTo>
                    <a:lnTo>
                      <a:pt x="38" y="48"/>
                    </a:lnTo>
                    <a:lnTo>
                      <a:pt x="41" y="48"/>
                    </a:lnTo>
                    <a:lnTo>
                      <a:pt x="41" y="44"/>
                    </a:lnTo>
                    <a:lnTo>
                      <a:pt x="45" y="40"/>
                    </a:lnTo>
                    <a:lnTo>
                      <a:pt x="45" y="35"/>
                    </a:lnTo>
                    <a:lnTo>
                      <a:pt x="45" y="31"/>
                    </a:lnTo>
                    <a:lnTo>
                      <a:pt x="45" y="26"/>
                    </a:lnTo>
                    <a:lnTo>
                      <a:pt x="45" y="22"/>
                    </a:lnTo>
                    <a:lnTo>
                      <a:pt x="41" y="18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4" y="9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7" y="4"/>
                    </a:lnTo>
                    <a:lnTo>
                      <a:pt x="14" y="4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4" y="18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4" y="44"/>
                    </a:lnTo>
                    <a:lnTo>
                      <a:pt x="4" y="48"/>
                    </a:lnTo>
                    <a:lnTo>
                      <a:pt x="7" y="48"/>
                    </a:lnTo>
                    <a:lnTo>
                      <a:pt x="11" y="53"/>
                    </a:lnTo>
                    <a:lnTo>
                      <a:pt x="14" y="57"/>
                    </a:lnTo>
                    <a:lnTo>
                      <a:pt x="17" y="57"/>
                    </a:lnTo>
                    <a:lnTo>
                      <a:pt x="21" y="57"/>
                    </a:lnTo>
                    <a:lnTo>
                      <a:pt x="24" y="57"/>
                    </a:lnTo>
                    <a:lnTo>
                      <a:pt x="21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225"/>
              <p:cNvSpPr>
                <a:spLocks/>
              </p:cNvSpPr>
              <p:nvPr/>
            </p:nvSpPr>
            <p:spPr bwMode="auto">
              <a:xfrm>
                <a:off x="1755" y="1781"/>
                <a:ext cx="45" cy="57"/>
              </a:xfrm>
              <a:custGeom>
                <a:avLst/>
                <a:gdLst>
                  <a:gd name="T0" fmla="*/ 21 w 45"/>
                  <a:gd name="T1" fmla="*/ 53 h 57"/>
                  <a:gd name="T2" fmla="*/ 27 w 45"/>
                  <a:gd name="T3" fmla="*/ 57 h 57"/>
                  <a:gd name="T4" fmla="*/ 31 w 45"/>
                  <a:gd name="T5" fmla="*/ 57 h 57"/>
                  <a:gd name="T6" fmla="*/ 34 w 45"/>
                  <a:gd name="T7" fmla="*/ 53 h 57"/>
                  <a:gd name="T8" fmla="*/ 34 w 45"/>
                  <a:gd name="T9" fmla="*/ 53 h 57"/>
                  <a:gd name="T10" fmla="*/ 38 w 45"/>
                  <a:gd name="T11" fmla="*/ 49 h 57"/>
                  <a:gd name="T12" fmla="*/ 41 w 45"/>
                  <a:gd name="T13" fmla="*/ 44 h 57"/>
                  <a:gd name="T14" fmla="*/ 41 w 45"/>
                  <a:gd name="T15" fmla="*/ 40 h 57"/>
                  <a:gd name="T16" fmla="*/ 45 w 45"/>
                  <a:gd name="T17" fmla="*/ 35 h 57"/>
                  <a:gd name="T18" fmla="*/ 45 w 45"/>
                  <a:gd name="T19" fmla="*/ 31 h 57"/>
                  <a:gd name="T20" fmla="*/ 45 w 45"/>
                  <a:gd name="T21" fmla="*/ 27 h 57"/>
                  <a:gd name="T22" fmla="*/ 45 w 45"/>
                  <a:gd name="T23" fmla="*/ 22 h 57"/>
                  <a:gd name="T24" fmla="*/ 45 w 45"/>
                  <a:gd name="T25" fmla="*/ 18 h 57"/>
                  <a:gd name="T26" fmla="*/ 41 w 45"/>
                  <a:gd name="T27" fmla="*/ 14 h 57"/>
                  <a:gd name="T28" fmla="*/ 41 w 45"/>
                  <a:gd name="T29" fmla="*/ 14 h 57"/>
                  <a:gd name="T30" fmla="*/ 38 w 45"/>
                  <a:gd name="T31" fmla="*/ 9 h 57"/>
                  <a:gd name="T32" fmla="*/ 34 w 45"/>
                  <a:gd name="T33" fmla="*/ 5 h 57"/>
                  <a:gd name="T34" fmla="*/ 34 w 45"/>
                  <a:gd name="T35" fmla="*/ 5 h 57"/>
                  <a:gd name="T36" fmla="*/ 31 w 45"/>
                  <a:gd name="T37" fmla="*/ 0 h 57"/>
                  <a:gd name="T38" fmla="*/ 27 w 45"/>
                  <a:gd name="T39" fmla="*/ 0 h 57"/>
                  <a:gd name="T40" fmla="*/ 24 w 45"/>
                  <a:gd name="T41" fmla="*/ 0 h 57"/>
                  <a:gd name="T42" fmla="*/ 21 w 45"/>
                  <a:gd name="T43" fmla="*/ 0 h 57"/>
                  <a:gd name="T44" fmla="*/ 17 w 45"/>
                  <a:gd name="T45" fmla="*/ 0 h 57"/>
                  <a:gd name="T46" fmla="*/ 14 w 45"/>
                  <a:gd name="T47" fmla="*/ 5 h 57"/>
                  <a:gd name="T48" fmla="*/ 10 w 45"/>
                  <a:gd name="T49" fmla="*/ 5 h 57"/>
                  <a:gd name="T50" fmla="*/ 7 w 45"/>
                  <a:gd name="T51" fmla="*/ 9 h 57"/>
                  <a:gd name="T52" fmla="*/ 4 w 45"/>
                  <a:gd name="T53" fmla="*/ 14 h 57"/>
                  <a:gd name="T54" fmla="*/ 4 w 45"/>
                  <a:gd name="T55" fmla="*/ 14 h 57"/>
                  <a:gd name="T56" fmla="*/ 4 w 45"/>
                  <a:gd name="T57" fmla="*/ 18 h 57"/>
                  <a:gd name="T58" fmla="*/ 0 w 45"/>
                  <a:gd name="T59" fmla="*/ 22 h 57"/>
                  <a:gd name="T60" fmla="*/ 0 w 45"/>
                  <a:gd name="T61" fmla="*/ 27 h 57"/>
                  <a:gd name="T62" fmla="*/ 0 w 45"/>
                  <a:gd name="T63" fmla="*/ 31 h 57"/>
                  <a:gd name="T64" fmla="*/ 4 w 45"/>
                  <a:gd name="T65" fmla="*/ 35 h 57"/>
                  <a:gd name="T66" fmla="*/ 4 w 45"/>
                  <a:gd name="T67" fmla="*/ 40 h 57"/>
                  <a:gd name="T68" fmla="*/ 4 w 45"/>
                  <a:gd name="T69" fmla="*/ 44 h 57"/>
                  <a:gd name="T70" fmla="*/ 7 w 45"/>
                  <a:gd name="T71" fmla="*/ 49 h 57"/>
                  <a:gd name="T72" fmla="*/ 10 w 45"/>
                  <a:gd name="T73" fmla="*/ 53 h 57"/>
                  <a:gd name="T74" fmla="*/ 14 w 45"/>
                  <a:gd name="T75" fmla="*/ 53 h 57"/>
                  <a:gd name="T76" fmla="*/ 17 w 45"/>
                  <a:gd name="T77" fmla="*/ 57 h 57"/>
                  <a:gd name="T78" fmla="*/ 21 w 45"/>
                  <a:gd name="T79" fmla="*/ 57 h 57"/>
                  <a:gd name="T80" fmla="*/ 24 w 45"/>
                  <a:gd name="T81" fmla="*/ 57 h 57"/>
                  <a:gd name="T82" fmla="*/ 24 w 45"/>
                  <a:gd name="T83" fmla="*/ 57 h 57"/>
                  <a:gd name="T84" fmla="*/ 21 w 45"/>
                  <a:gd name="T85" fmla="*/ 53 h 5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5"/>
                  <a:gd name="T130" fmla="*/ 0 h 57"/>
                  <a:gd name="T131" fmla="*/ 45 w 45"/>
                  <a:gd name="T132" fmla="*/ 57 h 5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5" h="57">
                    <a:moveTo>
                      <a:pt x="21" y="53"/>
                    </a:moveTo>
                    <a:lnTo>
                      <a:pt x="27" y="57"/>
                    </a:lnTo>
                    <a:lnTo>
                      <a:pt x="31" y="57"/>
                    </a:lnTo>
                    <a:lnTo>
                      <a:pt x="34" y="53"/>
                    </a:lnTo>
                    <a:lnTo>
                      <a:pt x="38" y="49"/>
                    </a:lnTo>
                    <a:lnTo>
                      <a:pt x="41" y="44"/>
                    </a:lnTo>
                    <a:lnTo>
                      <a:pt x="41" y="40"/>
                    </a:lnTo>
                    <a:lnTo>
                      <a:pt x="45" y="35"/>
                    </a:lnTo>
                    <a:lnTo>
                      <a:pt x="45" y="31"/>
                    </a:lnTo>
                    <a:lnTo>
                      <a:pt x="45" y="27"/>
                    </a:lnTo>
                    <a:lnTo>
                      <a:pt x="45" y="22"/>
                    </a:lnTo>
                    <a:lnTo>
                      <a:pt x="45" y="18"/>
                    </a:lnTo>
                    <a:lnTo>
                      <a:pt x="41" y="14"/>
                    </a:lnTo>
                    <a:lnTo>
                      <a:pt x="38" y="9"/>
                    </a:lnTo>
                    <a:lnTo>
                      <a:pt x="34" y="5"/>
                    </a:lnTo>
                    <a:lnTo>
                      <a:pt x="31" y="0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4" y="5"/>
                    </a:lnTo>
                    <a:lnTo>
                      <a:pt x="10" y="5"/>
                    </a:lnTo>
                    <a:lnTo>
                      <a:pt x="7" y="9"/>
                    </a:lnTo>
                    <a:lnTo>
                      <a:pt x="4" y="14"/>
                    </a:lnTo>
                    <a:lnTo>
                      <a:pt x="4" y="18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4" y="35"/>
                    </a:lnTo>
                    <a:lnTo>
                      <a:pt x="4" y="40"/>
                    </a:lnTo>
                    <a:lnTo>
                      <a:pt x="4" y="44"/>
                    </a:lnTo>
                    <a:lnTo>
                      <a:pt x="7" y="49"/>
                    </a:lnTo>
                    <a:lnTo>
                      <a:pt x="10" y="53"/>
                    </a:lnTo>
                    <a:lnTo>
                      <a:pt x="14" y="53"/>
                    </a:lnTo>
                    <a:lnTo>
                      <a:pt x="17" y="57"/>
                    </a:lnTo>
                    <a:lnTo>
                      <a:pt x="21" y="57"/>
                    </a:lnTo>
                    <a:lnTo>
                      <a:pt x="24" y="57"/>
                    </a:lnTo>
                    <a:lnTo>
                      <a:pt x="21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232"/>
              <p:cNvSpPr>
                <a:spLocks/>
              </p:cNvSpPr>
              <p:nvPr/>
            </p:nvSpPr>
            <p:spPr bwMode="auto">
              <a:xfrm>
                <a:off x="1150" y="1557"/>
                <a:ext cx="2867" cy="2327"/>
              </a:xfrm>
              <a:custGeom>
                <a:avLst/>
                <a:gdLst>
                  <a:gd name="T0" fmla="*/ 2867 w 2867"/>
                  <a:gd name="T1" fmla="*/ 2327 h 2327"/>
                  <a:gd name="T2" fmla="*/ 2867 w 2867"/>
                  <a:gd name="T3" fmla="*/ 0 h 2327"/>
                  <a:gd name="T4" fmla="*/ 0 w 2867"/>
                  <a:gd name="T5" fmla="*/ 0 h 2327"/>
                  <a:gd name="T6" fmla="*/ 0 w 2867"/>
                  <a:gd name="T7" fmla="*/ 2327 h 2327"/>
                  <a:gd name="T8" fmla="*/ 2867 w 2867"/>
                  <a:gd name="T9" fmla="*/ 2327 h 2327"/>
                  <a:gd name="T10" fmla="*/ 2867 w 2867"/>
                  <a:gd name="T11" fmla="*/ 2327 h 2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67"/>
                  <a:gd name="T19" fmla="*/ 0 h 2327"/>
                  <a:gd name="T20" fmla="*/ 2867 w 2867"/>
                  <a:gd name="T21" fmla="*/ 2327 h 23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67" h="2327">
                    <a:moveTo>
                      <a:pt x="2867" y="2327"/>
                    </a:moveTo>
                    <a:lnTo>
                      <a:pt x="2867" y="0"/>
                    </a:lnTo>
                    <a:lnTo>
                      <a:pt x="0" y="0"/>
                    </a:lnTo>
                    <a:lnTo>
                      <a:pt x="0" y="2327"/>
                    </a:lnTo>
                    <a:lnTo>
                      <a:pt x="2867" y="2327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Line 255"/>
              <p:cNvSpPr>
                <a:spLocks noChangeShapeType="1"/>
              </p:cNvSpPr>
              <p:nvPr/>
            </p:nvSpPr>
            <p:spPr bwMode="auto">
              <a:xfrm flipH="1">
                <a:off x="1150" y="3184"/>
                <a:ext cx="127" cy="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256"/>
              <p:cNvSpPr>
                <a:spLocks/>
              </p:cNvSpPr>
              <p:nvPr/>
            </p:nvSpPr>
            <p:spPr bwMode="auto">
              <a:xfrm>
                <a:off x="1092" y="3136"/>
                <a:ext cx="72" cy="97"/>
              </a:xfrm>
              <a:custGeom>
                <a:avLst/>
                <a:gdLst>
                  <a:gd name="T0" fmla="*/ 0 w 72"/>
                  <a:gd name="T1" fmla="*/ 0 h 97"/>
                  <a:gd name="T2" fmla="*/ 0 w 72"/>
                  <a:gd name="T3" fmla="*/ 97 h 97"/>
                  <a:gd name="T4" fmla="*/ 72 w 72"/>
                  <a:gd name="T5" fmla="*/ 48 h 97"/>
                  <a:gd name="T6" fmla="*/ 0 w 72"/>
                  <a:gd name="T7" fmla="*/ 4 h 97"/>
                  <a:gd name="T8" fmla="*/ 0 w 72"/>
                  <a:gd name="T9" fmla="*/ 4 h 97"/>
                  <a:gd name="T10" fmla="*/ 0 w 72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97"/>
                  <a:gd name="T20" fmla="*/ 72 w 72"/>
                  <a:gd name="T21" fmla="*/ 97 h 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97">
                    <a:moveTo>
                      <a:pt x="0" y="0"/>
                    </a:moveTo>
                    <a:lnTo>
                      <a:pt x="0" y="97"/>
                    </a:lnTo>
                    <a:lnTo>
                      <a:pt x="72" y="4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Line 257"/>
              <p:cNvSpPr>
                <a:spLocks noChangeShapeType="1"/>
              </p:cNvSpPr>
              <p:nvPr/>
            </p:nvSpPr>
            <p:spPr bwMode="auto">
              <a:xfrm flipH="1">
                <a:off x="672" y="3180"/>
                <a:ext cx="492" cy="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258"/>
              <p:cNvSpPr>
                <a:spLocks/>
              </p:cNvSpPr>
              <p:nvPr/>
            </p:nvSpPr>
            <p:spPr bwMode="auto">
              <a:xfrm>
                <a:off x="2151" y="2542"/>
                <a:ext cx="45" cy="57"/>
              </a:xfrm>
              <a:custGeom>
                <a:avLst/>
                <a:gdLst>
                  <a:gd name="T0" fmla="*/ 21 w 45"/>
                  <a:gd name="T1" fmla="*/ 57 h 57"/>
                  <a:gd name="T2" fmla="*/ 24 w 45"/>
                  <a:gd name="T3" fmla="*/ 57 h 57"/>
                  <a:gd name="T4" fmla="*/ 28 w 45"/>
                  <a:gd name="T5" fmla="*/ 57 h 57"/>
                  <a:gd name="T6" fmla="*/ 31 w 45"/>
                  <a:gd name="T7" fmla="*/ 53 h 57"/>
                  <a:gd name="T8" fmla="*/ 35 w 45"/>
                  <a:gd name="T9" fmla="*/ 53 h 57"/>
                  <a:gd name="T10" fmla="*/ 38 w 45"/>
                  <a:gd name="T11" fmla="*/ 49 h 57"/>
                  <a:gd name="T12" fmla="*/ 41 w 45"/>
                  <a:gd name="T13" fmla="*/ 44 h 57"/>
                  <a:gd name="T14" fmla="*/ 41 w 45"/>
                  <a:gd name="T15" fmla="*/ 44 h 57"/>
                  <a:gd name="T16" fmla="*/ 41 w 45"/>
                  <a:gd name="T17" fmla="*/ 40 h 57"/>
                  <a:gd name="T18" fmla="*/ 45 w 45"/>
                  <a:gd name="T19" fmla="*/ 35 h 57"/>
                  <a:gd name="T20" fmla="*/ 45 w 45"/>
                  <a:gd name="T21" fmla="*/ 31 h 57"/>
                  <a:gd name="T22" fmla="*/ 45 w 45"/>
                  <a:gd name="T23" fmla="*/ 27 h 57"/>
                  <a:gd name="T24" fmla="*/ 41 w 45"/>
                  <a:gd name="T25" fmla="*/ 22 h 57"/>
                  <a:gd name="T26" fmla="*/ 41 w 45"/>
                  <a:gd name="T27" fmla="*/ 18 h 57"/>
                  <a:gd name="T28" fmla="*/ 41 w 45"/>
                  <a:gd name="T29" fmla="*/ 13 h 57"/>
                  <a:gd name="T30" fmla="*/ 38 w 45"/>
                  <a:gd name="T31" fmla="*/ 9 h 57"/>
                  <a:gd name="T32" fmla="*/ 35 w 45"/>
                  <a:gd name="T33" fmla="*/ 5 h 57"/>
                  <a:gd name="T34" fmla="*/ 31 w 45"/>
                  <a:gd name="T35" fmla="*/ 5 h 57"/>
                  <a:gd name="T36" fmla="*/ 28 w 45"/>
                  <a:gd name="T37" fmla="*/ 5 h 57"/>
                  <a:gd name="T38" fmla="*/ 24 w 45"/>
                  <a:gd name="T39" fmla="*/ 0 h 57"/>
                  <a:gd name="T40" fmla="*/ 21 w 45"/>
                  <a:gd name="T41" fmla="*/ 0 h 57"/>
                  <a:gd name="T42" fmla="*/ 18 w 45"/>
                  <a:gd name="T43" fmla="*/ 0 h 57"/>
                  <a:gd name="T44" fmla="*/ 14 w 45"/>
                  <a:gd name="T45" fmla="*/ 5 h 57"/>
                  <a:gd name="T46" fmla="*/ 11 w 45"/>
                  <a:gd name="T47" fmla="*/ 5 h 57"/>
                  <a:gd name="T48" fmla="*/ 11 w 45"/>
                  <a:gd name="T49" fmla="*/ 5 h 57"/>
                  <a:gd name="T50" fmla="*/ 7 w 45"/>
                  <a:gd name="T51" fmla="*/ 9 h 57"/>
                  <a:gd name="T52" fmla="*/ 4 w 45"/>
                  <a:gd name="T53" fmla="*/ 13 h 57"/>
                  <a:gd name="T54" fmla="*/ 4 w 45"/>
                  <a:gd name="T55" fmla="*/ 18 h 57"/>
                  <a:gd name="T56" fmla="*/ 0 w 45"/>
                  <a:gd name="T57" fmla="*/ 22 h 57"/>
                  <a:gd name="T58" fmla="*/ 0 w 45"/>
                  <a:gd name="T59" fmla="*/ 27 h 57"/>
                  <a:gd name="T60" fmla="*/ 0 w 45"/>
                  <a:gd name="T61" fmla="*/ 31 h 57"/>
                  <a:gd name="T62" fmla="*/ 0 w 45"/>
                  <a:gd name="T63" fmla="*/ 35 h 57"/>
                  <a:gd name="T64" fmla="*/ 0 w 45"/>
                  <a:gd name="T65" fmla="*/ 40 h 57"/>
                  <a:gd name="T66" fmla="*/ 4 w 45"/>
                  <a:gd name="T67" fmla="*/ 44 h 57"/>
                  <a:gd name="T68" fmla="*/ 4 w 45"/>
                  <a:gd name="T69" fmla="*/ 44 h 57"/>
                  <a:gd name="T70" fmla="*/ 7 w 45"/>
                  <a:gd name="T71" fmla="*/ 49 h 57"/>
                  <a:gd name="T72" fmla="*/ 11 w 45"/>
                  <a:gd name="T73" fmla="*/ 53 h 57"/>
                  <a:gd name="T74" fmla="*/ 11 w 45"/>
                  <a:gd name="T75" fmla="*/ 53 h 57"/>
                  <a:gd name="T76" fmla="*/ 14 w 45"/>
                  <a:gd name="T77" fmla="*/ 57 h 57"/>
                  <a:gd name="T78" fmla="*/ 18 w 45"/>
                  <a:gd name="T79" fmla="*/ 57 h 57"/>
                  <a:gd name="T80" fmla="*/ 21 w 45"/>
                  <a:gd name="T81" fmla="*/ 57 h 57"/>
                  <a:gd name="T82" fmla="*/ 21 w 45"/>
                  <a:gd name="T83" fmla="*/ 57 h 5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5"/>
                  <a:gd name="T127" fmla="*/ 0 h 57"/>
                  <a:gd name="T128" fmla="*/ 45 w 45"/>
                  <a:gd name="T129" fmla="*/ 57 h 5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5" h="57">
                    <a:moveTo>
                      <a:pt x="21" y="57"/>
                    </a:moveTo>
                    <a:lnTo>
                      <a:pt x="24" y="57"/>
                    </a:lnTo>
                    <a:lnTo>
                      <a:pt x="28" y="57"/>
                    </a:lnTo>
                    <a:lnTo>
                      <a:pt x="31" y="53"/>
                    </a:lnTo>
                    <a:lnTo>
                      <a:pt x="35" y="53"/>
                    </a:lnTo>
                    <a:lnTo>
                      <a:pt x="38" y="49"/>
                    </a:lnTo>
                    <a:lnTo>
                      <a:pt x="41" y="44"/>
                    </a:lnTo>
                    <a:lnTo>
                      <a:pt x="41" y="40"/>
                    </a:lnTo>
                    <a:lnTo>
                      <a:pt x="45" y="35"/>
                    </a:lnTo>
                    <a:lnTo>
                      <a:pt x="45" y="31"/>
                    </a:lnTo>
                    <a:lnTo>
                      <a:pt x="45" y="27"/>
                    </a:lnTo>
                    <a:lnTo>
                      <a:pt x="41" y="22"/>
                    </a:lnTo>
                    <a:lnTo>
                      <a:pt x="41" y="18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5" y="5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4" y="5"/>
                    </a:lnTo>
                    <a:lnTo>
                      <a:pt x="11" y="5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4" y="18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4" y="44"/>
                    </a:lnTo>
                    <a:lnTo>
                      <a:pt x="7" y="49"/>
                    </a:lnTo>
                    <a:lnTo>
                      <a:pt x="11" y="53"/>
                    </a:lnTo>
                    <a:lnTo>
                      <a:pt x="14" y="57"/>
                    </a:lnTo>
                    <a:lnTo>
                      <a:pt x="18" y="57"/>
                    </a:lnTo>
                    <a:lnTo>
                      <a:pt x="21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259"/>
              <p:cNvSpPr>
                <a:spLocks/>
              </p:cNvSpPr>
              <p:nvPr/>
            </p:nvSpPr>
            <p:spPr bwMode="auto">
              <a:xfrm>
                <a:off x="2151" y="2920"/>
                <a:ext cx="45" cy="58"/>
              </a:xfrm>
              <a:custGeom>
                <a:avLst/>
                <a:gdLst>
                  <a:gd name="T0" fmla="*/ 21 w 45"/>
                  <a:gd name="T1" fmla="*/ 58 h 58"/>
                  <a:gd name="T2" fmla="*/ 24 w 45"/>
                  <a:gd name="T3" fmla="*/ 58 h 58"/>
                  <a:gd name="T4" fmla="*/ 28 w 45"/>
                  <a:gd name="T5" fmla="*/ 58 h 58"/>
                  <a:gd name="T6" fmla="*/ 31 w 45"/>
                  <a:gd name="T7" fmla="*/ 53 h 58"/>
                  <a:gd name="T8" fmla="*/ 35 w 45"/>
                  <a:gd name="T9" fmla="*/ 53 h 58"/>
                  <a:gd name="T10" fmla="*/ 38 w 45"/>
                  <a:gd name="T11" fmla="*/ 49 h 58"/>
                  <a:gd name="T12" fmla="*/ 41 w 45"/>
                  <a:gd name="T13" fmla="*/ 44 h 58"/>
                  <a:gd name="T14" fmla="*/ 41 w 45"/>
                  <a:gd name="T15" fmla="*/ 44 h 58"/>
                  <a:gd name="T16" fmla="*/ 41 w 45"/>
                  <a:gd name="T17" fmla="*/ 40 h 58"/>
                  <a:gd name="T18" fmla="*/ 45 w 45"/>
                  <a:gd name="T19" fmla="*/ 36 h 58"/>
                  <a:gd name="T20" fmla="*/ 45 w 45"/>
                  <a:gd name="T21" fmla="*/ 31 h 58"/>
                  <a:gd name="T22" fmla="*/ 45 w 45"/>
                  <a:gd name="T23" fmla="*/ 27 h 58"/>
                  <a:gd name="T24" fmla="*/ 41 w 45"/>
                  <a:gd name="T25" fmla="*/ 22 h 58"/>
                  <a:gd name="T26" fmla="*/ 41 w 45"/>
                  <a:gd name="T27" fmla="*/ 18 h 58"/>
                  <a:gd name="T28" fmla="*/ 41 w 45"/>
                  <a:gd name="T29" fmla="*/ 14 h 58"/>
                  <a:gd name="T30" fmla="*/ 38 w 45"/>
                  <a:gd name="T31" fmla="*/ 9 h 58"/>
                  <a:gd name="T32" fmla="*/ 35 w 45"/>
                  <a:gd name="T33" fmla="*/ 9 h 58"/>
                  <a:gd name="T34" fmla="*/ 31 w 45"/>
                  <a:gd name="T35" fmla="*/ 5 h 58"/>
                  <a:gd name="T36" fmla="*/ 28 w 45"/>
                  <a:gd name="T37" fmla="*/ 5 h 58"/>
                  <a:gd name="T38" fmla="*/ 24 w 45"/>
                  <a:gd name="T39" fmla="*/ 0 h 58"/>
                  <a:gd name="T40" fmla="*/ 21 w 45"/>
                  <a:gd name="T41" fmla="*/ 0 h 58"/>
                  <a:gd name="T42" fmla="*/ 18 w 45"/>
                  <a:gd name="T43" fmla="*/ 0 h 58"/>
                  <a:gd name="T44" fmla="*/ 14 w 45"/>
                  <a:gd name="T45" fmla="*/ 5 h 58"/>
                  <a:gd name="T46" fmla="*/ 11 w 45"/>
                  <a:gd name="T47" fmla="*/ 5 h 58"/>
                  <a:gd name="T48" fmla="*/ 11 w 45"/>
                  <a:gd name="T49" fmla="*/ 9 h 58"/>
                  <a:gd name="T50" fmla="*/ 7 w 45"/>
                  <a:gd name="T51" fmla="*/ 9 h 58"/>
                  <a:gd name="T52" fmla="*/ 4 w 45"/>
                  <a:gd name="T53" fmla="*/ 14 h 58"/>
                  <a:gd name="T54" fmla="*/ 4 w 45"/>
                  <a:gd name="T55" fmla="*/ 18 h 58"/>
                  <a:gd name="T56" fmla="*/ 0 w 45"/>
                  <a:gd name="T57" fmla="*/ 22 h 58"/>
                  <a:gd name="T58" fmla="*/ 0 w 45"/>
                  <a:gd name="T59" fmla="*/ 27 h 58"/>
                  <a:gd name="T60" fmla="*/ 0 w 45"/>
                  <a:gd name="T61" fmla="*/ 31 h 58"/>
                  <a:gd name="T62" fmla="*/ 0 w 45"/>
                  <a:gd name="T63" fmla="*/ 36 h 58"/>
                  <a:gd name="T64" fmla="*/ 0 w 45"/>
                  <a:gd name="T65" fmla="*/ 40 h 58"/>
                  <a:gd name="T66" fmla="*/ 4 w 45"/>
                  <a:gd name="T67" fmla="*/ 44 h 58"/>
                  <a:gd name="T68" fmla="*/ 4 w 45"/>
                  <a:gd name="T69" fmla="*/ 44 h 58"/>
                  <a:gd name="T70" fmla="*/ 7 w 45"/>
                  <a:gd name="T71" fmla="*/ 49 h 58"/>
                  <a:gd name="T72" fmla="*/ 11 w 45"/>
                  <a:gd name="T73" fmla="*/ 53 h 58"/>
                  <a:gd name="T74" fmla="*/ 11 w 45"/>
                  <a:gd name="T75" fmla="*/ 53 h 58"/>
                  <a:gd name="T76" fmla="*/ 14 w 45"/>
                  <a:gd name="T77" fmla="*/ 58 h 58"/>
                  <a:gd name="T78" fmla="*/ 18 w 45"/>
                  <a:gd name="T79" fmla="*/ 58 h 58"/>
                  <a:gd name="T80" fmla="*/ 21 w 45"/>
                  <a:gd name="T81" fmla="*/ 58 h 58"/>
                  <a:gd name="T82" fmla="*/ 21 w 45"/>
                  <a:gd name="T83" fmla="*/ 58 h 5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5"/>
                  <a:gd name="T127" fmla="*/ 0 h 58"/>
                  <a:gd name="T128" fmla="*/ 45 w 45"/>
                  <a:gd name="T129" fmla="*/ 58 h 5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5" h="58">
                    <a:moveTo>
                      <a:pt x="21" y="58"/>
                    </a:moveTo>
                    <a:lnTo>
                      <a:pt x="24" y="58"/>
                    </a:lnTo>
                    <a:lnTo>
                      <a:pt x="28" y="58"/>
                    </a:lnTo>
                    <a:lnTo>
                      <a:pt x="31" y="53"/>
                    </a:lnTo>
                    <a:lnTo>
                      <a:pt x="35" y="53"/>
                    </a:lnTo>
                    <a:lnTo>
                      <a:pt x="38" y="49"/>
                    </a:lnTo>
                    <a:lnTo>
                      <a:pt x="41" y="44"/>
                    </a:lnTo>
                    <a:lnTo>
                      <a:pt x="41" y="40"/>
                    </a:lnTo>
                    <a:lnTo>
                      <a:pt x="45" y="36"/>
                    </a:lnTo>
                    <a:lnTo>
                      <a:pt x="45" y="31"/>
                    </a:lnTo>
                    <a:lnTo>
                      <a:pt x="45" y="27"/>
                    </a:lnTo>
                    <a:lnTo>
                      <a:pt x="41" y="22"/>
                    </a:lnTo>
                    <a:lnTo>
                      <a:pt x="41" y="18"/>
                    </a:lnTo>
                    <a:lnTo>
                      <a:pt x="41" y="14"/>
                    </a:lnTo>
                    <a:lnTo>
                      <a:pt x="38" y="9"/>
                    </a:lnTo>
                    <a:lnTo>
                      <a:pt x="35" y="9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4" y="5"/>
                    </a:lnTo>
                    <a:lnTo>
                      <a:pt x="11" y="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4" y="14"/>
                    </a:lnTo>
                    <a:lnTo>
                      <a:pt x="4" y="18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4" y="44"/>
                    </a:lnTo>
                    <a:lnTo>
                      <a:pt x="7" y="49"/>
                    </a:lnTo>
                    <a:lnTo>
                      <a:pt x="11" y="53"/>
                    </a:lnTo>
                    <a:lnTo>
                      <a:pt x="14" y="58"/>
                    </a:lnTo>
                    <a:lnTo>
                      <a:pt x="18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260"/>
              <p:cNvSpPr>
                <a:spLocks noChangeShapeType="1"/>
              </p:cNvSpPr>
              <p:nvPr/>
            </p:nvSpPr>
            <p:spPr bwMode="auto">
              <a:xfrm>
                <a:off x="2582" y="3514"/>
                <a:ext cx="1295" cy="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261"/>
              <p:cNvSpPr>
                <a:spLocks/>
              </p:cNvSpPr>
              <p:nvPr/>
            </p:nvSpPr>
            <p:spPr bwMode="auto">
              <a:xfrm>
                <a:off x="3856" y="2551"/>
                <a:ext cx="41" cy="57"/>
              </a:xfrm>
              <a:custGeom>
                <a:avLst/>
                <a:gdLst>
                  <a:gd name="T0" fmla="*/ 21 w 41"/>
                  <a:gd name="T1" fmla="*/ 53 h 57"/>
                  <a:gd name="T2" fmla="*/ 24 w 41"/>
                  <a:gd name="T3" fmla="*/ 57 h 57"/>
                  <a:gd name="T4" fmla="*/ 28 w 41"/>
                  <a:gd name="T5" fmla="*/ 53 h 57"/>
                  <a:gd name="T6" fmla="*/ 31 w 41"/>
                  <a:gd name="T7" fmla="*/ 53 h 57"/>
                  <a:gd name="T8" fmla="*/ 35 w 41"/>
                  <a:gd name="T9" fmla="*/ 53 h 57"/>
                  <a:gd name="T10" fmla="*/ 38 w 41"/>
                  <a:gd name="T11" fmla="*/ 48 h 57"/>
                  <a:gd name="T12" fmla="*/ 38 w 41"/>
                  <a:gd name="T13" fmla="*/ 44 h 57"/>
                  <a:gd name="T14" fmla="*/ 41 w 41"/>
                  <a:gd name="T15" fmla="*/ 40 h 57"/>
                  <a:gd name="T16" fmla="*/ 41 w 41"/>
                  <a:gd name="T17" fmla="*/ 35 h 57"/>
                  <a:gd name="T18" fmla="*/ 41 w 41"/>
                  <a:gd name="T19" fmla="*/ 31 h 57"/>
                  <a:gd name="T20" fmla="*/ 41 w 41"/>
                  <a:gd name="T21" fmla="*/ 26 h 57"/>
                  <a:gd name="T22" fmla="*/ 41 w 41"/>
                  <a:gd name="T23" fmla="*/ 22 h 57"/>
                  <a:gd name="T24" fmla="*/ 41 w 41"/>
                  <a:gd name="T25" fmla="*/ 18 h 57"/>
                  <a:gd name="T26" fmla="*/ 41 w 41"/>
                  <a:gd name="T27" fmla="*/ 13 h 57"/>
                  <a:gd name="T28" fmla="*/ 38 w 41"/>
                  <a:gd name="T29" fmla="*/ 13 h 57"/>
                  <a:gd name="T30" fmla="*/ 38 w 41"/>
                  <a:gd name="T31" fmla="*/ 9 h 57"/>
                  <a:gd name="T32" fmla="*/ 35 w 41"/>
                  <a:gd name="T33" fmla="*/ 4 h 57"/>
                  <a:gd name="T34" fmla="*/ 31 w 41"/>
                  <a:gd name="T35" fmla="*/ 4 h 57"/>
                  <a:gd name="T36" fmla="*/ 28 w 41"/>
                  <a:gd name="T37" fmla="*/ 0 h 57"/>
                  <a:gd name="T38" fmla="*/ 24 w 41"/>
                  <a:gd name="T39" fmla="*/ 0 h 57"/>
                  <a:gd name="T40" fmla="*/ 21 w 41"/>
                  <a:gd name="T41" fmla="*/ 0 h 57"/>
                  <a:gd name="T42" fmla="*/ 17 w 41"/>
                  <a:gd name="T43" fmla="*/ 0 h 57"/>
                  <a:gd name="T44" fmla="*/ 14 w 41"/>
                  <a:gd name="T45" fmla="*/ 0 h 57"/>
                  <a:gd name="T46" fmla="*/ 11 w 41"/>
                  <a:gd name="T47" fmla="*/ 4 h 57"/>
                  <a:gd name="T48" fmla="*/ 7 w 41"/>
                  <a:gd name="T49" fmla="*/ 4 h 57"/>
                  <a:gd name="T50" fmla="*/ 4 w 41"/>
                  <a:gd name="T51" fmla="*/ 9 h 57"/>
                  <a:gd name="T52" fmla="*/ 4 w 41"/>
                  <a:gd name="T53" fmla="*/ 13 h 57"/>
                  <a:gd name="T54" fmla="*/ 0 w 41"/>
                  <a:gd name="T55" fmla="*/ 13 h 57"/>
                  <a:gd name="T56" fmla="*/ 0 w 41"/>
                  <a:gd name="T57" fmla="*/ 18 h 57"/>
                  <a:gd name="T58" fmla="*/ 0 w 41"/>
                  <a:gd name="T59" fmla="*/ 22 h 57"/>
                  <a:gd name="T60" fmla="*/ 0 w 41"/>
                  <a:gd name="T61" fmla="*/ 26 h 57"/>
                  <a:gd name="T62" fmla="*/ 0 w 41"/>
                  <a:gd name="T63" fmla="*/ 31 h 57"/>
                  <a:gd name="T64" fmla="*/ 0 w 41"/>
                  <a:gd name="T65" fmla="*/ 35 h 57"/>
                  <a:gd name="T66" fmla="*/ 0 w 41"/>
                  <a:gd name="T67" fmla="*/ 40 h 57"/>
                  <a:gd name="T68" fmla="*/ 4 w 41"/>
                  <a:gd name="T69" fmla="*/ 44 h 57"/>
                  <a:gd name="T70" fmla="*/ 4 w 41"/>
                  <a:gd name="T71" fmla="*/ 48 h 57"/>
                  <a:gd name="T72" fmla="*/ 7 w 41"/>
                  <a:gd name="T73" fmla="*/ 53 h 57"/>
                  <a:gd name="T74" fmla="*/ 11 w 41"/>
                  <a:gd name="T75" fmla="*/ 53 h 57"/>
                  <a:gd name="T76" fmla="*/ 14 w 41"/>
                  <a:gd name="T77" fmla="*/ 53 h 57"/>
                  <a:gd name="T78" fmla="*/ 17 w 41"/>
                  <a:gd name="T79" fmla="*/ 57 h 57"/>
                  <a:gd name="T80" fmla="*/ 21 w 41"/>
                  <a:gd name="T81" fmla="*/ 57 h 57"/>
                  <a:gd name="T82" fmla="*/ 21 w 41"/>
                  <a:gd name="T83" fmla="*/ 57 h 57"/>
                  <a:gd name="T84" fmla="*/ 21 w 41"/>
                  <a:gd name="T85" fmla="*/ 53 h 5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1"/>
                  <a:gd name="T130" fmla="*/ 0 h 57"/>
                  <a:gd name="T131" fmla="*/ 41 w 41"/>
                  <a:gd name="T132" fmla="*/ 57 h 5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1" h="57">
                    <a:moveTo>
                      <a:pt x="21" y="53"/>
                    </a:moveTo>
                    <a:lnTo>
                      <a:pt x="24" y="57"/>
                    </a:lnTo>
                    <a:lnTo>
                      <a:pt x="28" y="53"/>
                    </a:lnTo>
                    <a:lnTo>
                      <a:pt x="31" y="53"/>
                    </a:lnTo>
                    <a:lnTo>
                      <a:pt x="35" y="53"/>
                    </a:lnTo>
                    <a:lnTo>
                      <a:pt x="38" y="48"/>
                    </a:lnTo>
                    <a:lnTo>
                      <a:pt x="38" y="44"/>
                    </a:lnTo>
                    <a:lnTo>
                      <a:pt x="41" y="40"/>
                    </a:lnTo>
                    <a:lnTo>
                      <a:pt x="41" y="35"/>
                    </a:lnTo>
                    <a:lnTo>
                      <a:pt x="41" y="31"/>
                    </a:lnTo>
                    <a:lnTo>
                      <a:pt x="41" y="26"/>
                    </a:lnTo>
                    <a:lnTo>
                      <a:pt x="41" y="22"/>
                    </a:lnTo>
                    <a:lnTo>
                      <a:pt x="41" y="18"/>
                    </a:lnTo>
                    <a:lnTo>
                      <a:pt x="41" y="13"/>
                    </a:lnTo>
                    <a:lnTo>
                      <a:pt x="38" y="13"/>
                    </a:lnTo>
                    <a:lnTo>
                      <a:pt x="38" y="9"/>
                    </a:lnTo>
                    <a:lnTo>
                      <a:pt x="35" y="4"/>
                    </a:lnTo>
                    <a:lnTo>
                      <a:pt x="31" y="4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4"/>
                    </a:lnTo>
                    <a:lnTo>
                      <a:pt x="7" y="4"/>
                    </a:lnTo>
                    <a:lnTo>
                      <a:pt x="4" y="9"/>
                    </a:lnTo>
                    <a:lnTo>
                      <a:pt x="4" y="13"/>
                    </a:lnTo>
                    <a:lnTo>
                      <a:pt x="0" y="13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4" y="44"/>
                    </a:lnTo>
                    <a:lnTo>
                      <a:pt x="4" y="48"/>
                    </a:lnTo>
                    <a:lnTo>
                      <a:pt x="7" y="53"/>
                    </a:lnTo>
                    <a:lnTo>
                      <a:pt x="11" y="53"/>
                    </a:lnTo>
                    <a:lnTo>
                      <a:pt x="14" y="53"/>
                    </a:lnTo>
                    <a:lnTo>
                      <a:pt x="17" y="57"/>
                    </a:lnTo>
                    <a:lnTo>
                      <a:pt x="21" y="57"/>
                    </a:lnTo>
                    <a:lnTo>
                      <a:pt x="21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262"/>
              <p:cNvSpPr>
                <a:spLocks/>
              </p:cNvSpPr>
              <p:nvPr/>
            </p:nvSpPr>
            <p:spPr bwMode="auto">
              <a:xfrm>
                <a:off x="3856" y="3017"/>
                <a:ext cx="45" cy="57"/>
              </a:xfrm>
              <a:custGeom>
                <a:avLst/>
                <a:gdLst>
                  <a:gd name="T0" fmla="*/ 21 w 45"/>
                  <a:gd name="T1" fmla="*/ 57 h 57"/>
                  <a:gd name="T2" fmla="*/ 24 w 45"/>
                  <a:gd name="T3" fmla="*/ 57 h 57"/>
                  <a:gd name="T4" fmla="*/ 28 w 45"/>
                  <a:gd name="T5" fmla="*/ 57 h 57"/>
                  <a:gd name="T6" fmla="*/ 31 w 45"/>
                  <a:gd name="T7" fmla="*/ 53 h 57"/>
                  <a:gd name="T8" fmla="*/ 35 w 45"/>
                  <a:gd name="T9" fmla="*/ 53 h 57"/>
                  <a:gd name="T10" fmla="*/ 38 w 45"/>
                  <a:gd name="T11" fmla="*/ 49 h 57"/>
                  <a:gd name="T12" fmla="*/ 38 w 45"/>
                  <a:gd name="T13" fmla="*/ 44 h 57"/>
                  <a:gd name="T14" fmla="*/ 41 w 45"/>
                  <a:gd name="T15" fmla="*/ 44 h 57"/>
                  <a:gd name="T16" fmla="*/ 41 w 45"/>
                  <a:gd name="T17" fmla="*/ 40 h 57"/>
                  <a:gd name="T18" fmla="*/ 45 w 45"/>
                  <a:gd name="T19" fmla="*/ 35 h 57"/>
                  <a:gd name="T20" fmla="*/ 45 w 45"/>
                  <a:gd name="T21" fmla="*/ 31 h 57"/>
                  <a:gd name="T22" fmla="*/ 45 w 45"/>
                  <a:gd name="T23" fmla="*/ 27 h 57"/>
                  <a:gd name="T24" fmla="*/ 41 w 45"/>
                  <a:gd name="T25" fmla="*/ 22 h 57"/>
                  <a:gd name="T26" fmla="*/ 41 w 45"/>
                  <a:gd name="T27" fmla="*/ 18 h 57"/>
                  <a:gd name="T28" fmla="*/ 38 w 45"/>
                  <a:gd name="T29" fmla="*/ 13 h 57"/>
                  <a:gd name="T30" fmla="*/ 38 w 45"/>
                  <a:gd name="T31" fmla="*/ 9 h 57"/>
                  <a:gd name="T32" fmla="*/ 35 w 45"/>
                  <a:gd name="T33" fmla="*/ 5 h 57"/>
                  <a:gd name="T34" fmla="*/ 31 w 45"/>
                  <a:gd name="T35" fmla="*/ 5 h 57"/>
                  <a:gd name="T36" fmla="*/ 28 w 45"/>
                  <a:gd name="T37" fmla="*/ 0 h 57"/>
                  <a:gd name="T38" fmla="*/ 24 w 45"/>
                  <a:gd name="T39" fmla="*/ 0 h 57"/>
                  <a:gd name="T40" fmla="*/ 21 w 45"/>
                  <a:gd name="T41" fmla="*/ 0 h 57"/>
                  <a:gd name="T42" fmla="*/ 17 w 45"/>
                  <a:gd name="T43" fmla="*/ 0 h 57"/>
                  <a:gd name="T44" fmla="*/ 14 w 45"/>
                  <a:gd name="T45" fmla="*/ 0 h 57"/>
                  <a:gd name="T46" fmla="*/ 11 w 45"/>
                  <a:gd name="T47" fmla="*/ 5 h 57"/>
                  <a:gd name="T48" fmla="*/ 7 w 45"/>
                  <a:gd name="T49" fmla="*/ 5 h 57"/>
                  <a:gd name="T50" fmla="*/ 7 w 45"/>
                  <a:gd name="T51" fmla="*/ 9 h 57"/>
                  <a:gd name="T52" fmla="*/ 4 w 45"/>
                  <a:gd name="T53" fmla="*/ 13 h 57"/>
                  <a:gd name="T54" fmla="*/ 4 w 45"/>
                  <a:gd name="T55" fmla="*/ 18 h 57"/>
                  <a:gd name="T56" fmla="*/ 0 w 45"/>
                  <a:gd name="T57" fmla="*/ 22 h 57"/>
                  <a:gd name="T58" fmla="*/ 0 w 45"/>
                  <a:gd name="T59" fmla="*/ 27 h 57"/>
                  <a:gd name="T60" fmla="*/ 0 w 45"/>
                  <a:gd name="T61" fmla="*/ 31 h 57"/>
                  <a:gd name="T62" fmla="*/ 0 w 45"/>
                  <a:gd name="T63" fmla="*/ 35 h 57"/>
                  <a:gd name="T64" fmla="*/ 0 w 45"/>
                  <a:gd name="T65" fmla="*/ 40 h 57"/>
                  <a:gd name="T66" fmla="*/ 4 w 45"/>
                  <a:gd name="T67" fmla="*/ 44 h 57"/>
                  <a:gd name="T68" fmla="*/ 4 w 45"/>
                  <a:gd name="T69" fmla="*/ 44 h 57"/>
                  <a:gd name="T70" fmla="*/ 7 w 45"/>
                  <a:gd name="T71" fmla="*/ 49 h 57"/>
                  <a:gd name="T72" fmla="*/ 7 w 45"/>
                  <a:gd name="T73" fmla="*/ 53 h 57"/>
                  <a:gd name="T74" fmla="*/ 11 w 45"/>
                  <a:gd name="T75" fmla="*/ 53 h 57"/>
                  <a:gd name="T76" fmla="*/ 14 w 45"/>
                  <a:gd name="T77" fmla="*/ 57 h 57"/>
                  <a:gd name="T78" fmla="*/ 17 w 45"/>
                  <a:gd name="T79" fmla="*/ 57 h 57"/>
                  <a:gd name="T80" fmla="*/ 21 w 45"/>
                  <a:gd name="T81" fmla="*/ 57 h 57"/>
                  <a:gd name="T82" fmla="*/ 21 w 45"/>
                  <a:gd name="T83" fmla="*/ 57 h 5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5"/>
                  <a:gd name="T127" fmla="*/ 0 h 57"/>
                  <a:gd name="T128" fmla="*/ 45 w 45"/>
                  <a:gd name="T129" fmla="*/ 57 h 5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5" h="57">
                    <a:moveTo>
                      <a:pt x="21" y="57"/>
                    </a:moveTo>
                    <a:lnTo>
                      <a:pt x="24" y="57"/>
                    </a:lnTo>
                    <a:lnTo>
                      <a:pt x="28" y="57"/>
                    </a:lnTo>
                    <a:lnTo>
                      <a:pt x="31" y="53"/>
                    </a:lnTo>
                    <a:lnTo>
                      <a:pt x="35" y="53"/>
                    </a:lnTo>
                    <a:lnTo>
                      <a:pt x="38" y="49"/>
                    </a:lnTo>
                    <a:lnTo>
                      <a:pt x="38" y="44"/>
                    </a:lnTo>
                    <a:lnTo>
                      <a:pt x="41" y="44"/>
                    </a:lnTo>
                    <a:lnTo>
                      <a:pt x="41" y="40"/>
                    </a:lnTo>
                    <a:lnTo>
                      <a:pt x="45" y="35"/>
                    </a:lnTo>
                    <a:lnTo>
                      <a:pt x="45" y="31"/>
                    </a:lnTo>
                    <a:lnTo>
                      <a:pt x="45" y="27"/>
                    </a:lnTo>
                    <a:lnTo>
                      <a:pt x="41" y="22"/>
                    </a:lnTo>
                    <a:lnTo>
                      <a:pt x="41" y="18"/>
                    </a:lnTo>
                    <a:lnTo>
                      <a:pt x="38" y="13"/>
                    </a:lnTo>
                    <a:lnTo>
                      <a:pt x="38" y="9"/>
                    </a:lnTo>
                    <a:lnTo>
                      <a:pt x="35" y="5"/>
                    </a:lnTo>
                    <a:lnTo>
                      <a:pt x="31" y="5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5"/>
                    </a:lnTo>
                    <a:lnTo>
                      <a:pt x="7" y="5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4" y="18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4" y="44"/>
                    </a:lnTo>
                    <a:lnTo>
                      <a:pt x="7" y="49"/>
                    </a:lnTo>
                    <a:lnTo>
                      <a:pt x="7" y="53"/>
                    </a:lnTo>
                    <a:lnTo>
                      <a:pt x="11" y="53"/>
                    </a:lnTo>
                    <a:lnTo>
                      <a:pt x="14" y="57"/>
                    </a:lnTo>
                    <a:lnTo>
                      <a:pt x="17" y="57"/>
                    </a:lnTo>
                    <a:lnTo>
                      <a:pt x="21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263"/>
              <p:cNvSpPr>
                <a:spLocks/>
              </p:cNvSpPr>
              <p:nvPr/>
            </p:nvSpPr>
            <p:spPr bwMode="auto">
              <a:xfrm>
                <a:off x="3856" y="3488"/>
                <a:ext cx="45" cy="57"/>
              </a:xfrm>
              <a:custGeom>
                <a:avLst/>
                <a:gdLst>
                  <a:gd name="T0" fmla="*/ 21 w 45"/>
                  <a:gd name="T1" fmla="*/ 53 h 57"/>
                  <a:gd name="T2" fmla="*/ 24 w 45"/>
                  <a:gd name="T3" fmla="*/ 57 h 57"/>
                  <a:gd name="T4" fmla="*/ 28 w 45"/>
                  <a:gd name="T5" fmla="*/ 57 h 57"/>
                  <a:gd name="T6" fmla="*/ 31 w 45"/>
                  <a:gd name="T7" fmla="*/ 53 h 57"/>
                  <a:gd name="T8" fmla="*/ 35 w 45"/>
                  <a:gd name="T9" fmla="*/ 53 h 57"/>
                  <a:gd name="T10" fmla="*/ 38 w 45"/>
                  <a:gd name="T11" fmla="*/ 48 h 57"/>
                  <a:gd name="T12" fmla="*/ 41 w 45"/>
                  <a:gd name="T13" fmla="*/ 44 h 57"/>
                  <a:gd name="T14" fmla="*/ 41 w 45"/>
                  <a:gd name="T15" fmla="*/ 39 h 57"/>
                  <a:gd name="T16" fmla="*/ 45 w 45"/>
                  <a:gd name="T17" fmla="*/ 35 h 57"/>
                  <a:gd name="T18" fmla="*/ 45 w 45"/>
                  <a:gd name="T19" fmla="*/ 31 h 57"/>
                  <a:gd name="T20" fmla="*/ 45 w 45"/>
                  <a:gd name="T21" fmla="*/ 26 h 57"/>
                  <a:gd name="T22" fmla="*/ 45 w 45"/>
                  <a:gd name="T23" fmla="*/ 22 h 57"/>
                  <a:gd name="T24" fmla="*/ 45 w 45"/>
                  <a:gd name="T25" fmla="*/ 17 h 57"/>
                  <a:gd name="T26" fmla="*/ 41 w 45"/>
                  <a:gd name="T27" fmla="*/ 13 h 57"/>
                  <a:gd name="T28" fmla="*/ 41 w 45"/>
                  <a:gd name="T29" fmla="*/ 13 h 57"/>
                  <a:gd name="T30" fmla="*/ 38 w 45"/>
                  <a:gd name="T31" fmla="*/ 9 h 57"/>
                  <a:gd name="T32" fmla="*/ 35 w 45"/>
                  <a:gd name="T33" fmla="*/ 4 h 57"/>
                  <a:gd name="T34" fmla="*/ 31 w 45"/>
                  <a:gd name="T35" fmla="*/ 4 h 57"/>
                  <a:gd name="T36" fmla="*/ 28 w 45"/>
                  <a:gd name="T37" fmla="*/ 0 h 57"/>
                  <a:gd name="T38" fmla="*/ 24 w 45"/>
                  <a:gd name="T39" fmla="*/ 0 h 57"/>
                  <a:gd name="T40" fmla="*/ 21 w 45"/>
                  <a:gd name="T41" fmla="*/ 0 h 57"/>
                  <a:gd name="T42" fmla="*/ 17 w 45"/>
                  <a:gd name="T43" fmla="*/ 0 h 57"/>
                  <a:gd name="T44" fmla="*/ 14 w 45"/>
                  <a:gd name="T45" fmla="*/ 0 h 57"/>
                  <a:gd name="T46" fmla="*/ 11 w 45"/>
                  <a:gd name="T47" fmla="*/ 4 h 57"/>
                  <a:gd name="T48" fmla="*/ 11 w 45"/>
                  <a:gd name="T49" fmla="*/ 4 h 57"/>
                  <a:gd name="T50" fmla="*/ 7 w 45"/>
                  <a:gd name="T51" fmla="*/ 9 h 57"/>
                  <a:gd name="T52" fmla="*/ 4 w 45"/>
                  <a:gd name="T53" fmla="*/ 13 h 57"/>
                  <a:gd name="T54" fmla="*/ 4 w 45"/>
                  <a:gd name="T55" fmla="*/ 13 h 57"/>
                  <a:gd name="T56" fmla="*/ 0 w 45"/>
                  <a:gd name="T57" fmla="*/ 17 h 57"/>
                  <a:gd name="T58" fmla="*/ 0 w 45"/>
                  <a:gd name="T59" fmla="*/ 22 h 57"/>
                  <a:gd name="T60" fmla="*/ 0 w 45"/>
                  <a:gd name="T61" fmla="*/ 26 h 57"/>
                  <a:gd name="T62" fmla="*/ 0 w 45"/>
                  <a:gd name="T63" fmla="*/ 31 h 57"/>
                  <a:gd name="T64" fmla="*/ 0 w 45"/>
                  <a:gd name="T65" fmla="*/ 35 h 57"/>
                  <a:gd name="T66" fmla="*/ 4 w 45"/>
                  <a:gd name="T67" fmla="*/ 39 h 57"/>
                  <a:gd name="T68" fmla="*/ 4 w 45"/>
                  <a:gd name="T69" fmla="*/ 44 h 57"/>
                  <a:gd name="T70" fmla="*/ 7 w 45"/>
                  <a:gd name="T71" fmla="*/ 48 h 57"/>
                  <a:gd name="T72" fmla="*/ 11 w 45"/>
                  <a:gd name="T73" fmla="*/ 53 h 57"/>
                  <a:gd name="T74" fmla="*/ 11 w 45"/>
                  <a:gd name="T75" fmla="*/ 53 h 57"/>
                  <a:gd name="T76" fmla="*/ 14 w 45"/>
                  <a:gd name="T77" fmla="*/ 57 h 57"/>
                  <a:gd name="T78" fmla="*/ 17 w 45"/>
                  <a:gd name="T79" fmla="*/ 57 h 57"/>
                  <a:gd name="T80" fmla="*/ 21 w 45"/>
                  <a:gd name="T81" fmla="*/ 57 h 57"/>
                  <a:gd name="T82" fmla="*/ 21 w 45"/>
                  <a:gd name="T83" fmla="*/ 57 h 57"/>
                  <a:gd name="T84" fmla="*/ 21 w 45"/>
                  <a:gd name="T85" fmla="*/ 53 h 5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5"/>
                  <a:gd name="T130" fmla="*/ 0 h 57"/>
                  <a:gd name="T131" fmla="*/ 45 w 45"/>
                  <a:gd name="T132" fmla="*/ 57 h 5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5" h="57">
                    <a:moveTo>
                      <a:pt x="21" y="53"/>
                    </a:moveTo>
                    <a:lnTo>
                      <a:pt x="24" y="57"/>
                    </a:lnTo>
                    <a:lnTo>
                      <a:pt x="28" y="57"/>
                    </a:lnTo>
                    <a:lnTo>
                      <a:pt x="31" y="53"/>
                    </a:lnTo>
                    <a:lnTo>
                      <a:pt x="35" y="53"/>
                    </a:lnTo>
                    <a:lnTo>
                      <a:pt x="38" y="48"/>
                    </a:lnTo>
                    <a:lnTo>
                      <a:pt x="41" y="44"/>
                    </a:lnTo>
                    <a:lnTo>
                      <a:pt x="41" y="39"/>
                    </a:lnTo>
                    <a:lnTo>
                      <a:pt x="45" y="35"/>
                    </a:lnTo>
                    <a:lnTo>
                      <a:pt x="45" y="31"/>
                    </a:lnTo>
                    <a:lnTo>
                      <a:pt x="45" y="26"/>
                    </a:lnTo>
                    <a:lnTo>
                      <a:pt x="45" y="22"/>
                    </a:lnTo>
                    <a:lnTo>
                      <a:pt x="45" y="17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5" y="4"/>
                    </a:lnTo>
                    <a:lnTo>
                      <a:pt x="31" y="4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4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0" y="17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4" y="39"/>
                    </a:lnTo>
                    <a:lnTo>
                      <a:pt x="4" y="44"/>
                    </a:lnTo>
                    <a:lnTo>
                      <a:pt x="7" y="48"/>
                    </a:lnTo>
                    <a:lnTo>
                      <a:pt x="11" y="53"/>
                    </a:lnTo>
                    <a:lnTo>
                      <a:pt x="14" y="57"/>
                    </a:lnTo>
                    <a:lnTo>
                      <a:pt x="17" y="57"/>
                    </a:lnTo>
                    <a:lnTo>
                      <a:pt x="21" y="57"/>
                    </a:lnTo>
                    <a:lnTo>
                      <a:pt x="21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64"/>
              <p:cNvSpPr>
                <a:spLocks/>
              </p:cNvSpPr>
              <p:nvPr/>
            </p:nvSpPr>
            <p:spPr bwMode="auto">
              <a:xfrm>
                <a:off x="3856" y="2780"/>
                <a:ext cx="41" cy="57"/>
              </a:xfrm>
              <a:custGeom>
                <a:avLst/>
                <a:gdLst>
                  <a:gd name="T0" fmla="*/ 21 w 41"/>
                  <a:gd name="T1" fmla="*/ 57 h 57"/>
                  <a:gd name="T2" fmla="*/ 24 w 41"/>
                  <a:gd name="T3" fmla="*/ 57 h 57"/>
                  <a:gd name="T4" fmla="*/ 28 w 41"/>
                  <a:gd name="T5" fmla="*/ 57 h 57"/>
                  <a:gd name="T6" fmla="*/ 31 w 41"/>
                  <a:gd name="T7" fmla="*/ 52 h 57"/>
                  <a:gd name="T8" fmla="*/ 35 w 41"/>
                  <a:gd name="T9" fmla="*/ 52 h 57"/>
                  <a:gd name="T10" fmla="*/ 38 w 41"/>
                  <a:gd name="T11" fmla="*/ 48 h 57"/>
                  <a:gd name="T12" fmla="*/ 38 w 41"/>
                  <a:gd name="T13" fmla="*/ 44 h 57"/>
                  <a:gd name="T14" fmla="*/ 41 w 41"/>
                  <a:gd name="T15" fmla="*/ 44 h 57"/>
                  <a:gd name="T16" fmla="*/ 41 w 41"/>
                  <a:gd name="T17" fmla="*/ 39 h 57"/>
                  <a:gd name="T18" fmla="*/ 41 w 41"/>
                  <a:gd name="T19" fmla="*/ 35 h 57"/>
                  <a:gd name="T20" fmla="*/ 41 w 41"/>
                  <a:gd name="T21" fmla="*/ 30 h 57"/>
                  <a:gd name="T22" fmla="*/ 41 w 41"/>
                  <a:gd name="T23" fmla="*/ 26 h 57"/>
                  <a:gd name="T24" fmla="*/ 41 w 41"/>
                  <a:gd name="T25" fmla="*/ 22 h 57"/>
                  <a:gd name="T26" fmla="*/ 41 w 41"/>
                  <a:gd name="T27" fmla="*/ 17 h 57"/>
                  <a:gd name="T28" fmla="*/ 38 w 41"/>
                  <a:gd name="T29" fmla="*/ 13 h 57"/>
                  <a:gd name="T30" fmla="*/ 38 w 41"/>
                  <a:gd name="T31" fmla="*/ 8 h 57"/>
                  <a:gd name="T32" fmla="*/ 35 w 41"/>
                  <a:gd name="T33" fmla="*/ 4 h 57"/>
                  <a:gd name="T34" fmla="*/ 31 w 41"/>
                  <a:gd name="T35" fmla="*/ 4 h 57"/>
                  <a:gd name="T36" fmla="*/ 28 w 41"/>
                  <a:gd name="T37" fmla="*/ 4 h 57"/>
                  <a:gd name="T38" fmla="*/ 24 w 41"/>
                  <a:gd name="T39" fmla="*/ 0 h 57"/>
                  <a:gd name="T40" fmla="*/ 21 w 41"/>
                  <a:gd name="T41" fmla="*/ 0 h 57"/>
                  <a:gd name="T42" fmla="*/ 17 w 41"/>
                  <a:gd name="T43" fmla="*/ 0 h 57"/>
                  <a:gd name="T44" fmla="*/ 14 w 41"/>
                  <a:gd name="T45" fmla="*/ 4 h 57"/>
                  <a:gd name="T46" fmla="*/ 11 w 41"/>
                  <a:gd name="T47" fmla="*/ 4 h 57"/>
                  <a:gd name="T48" fmla="*/ 7 w 41"/>
                  <a:gd name="T49" fmla="*/ 4 h 57"/>
                  <a:gd name="T50" fmla="*/ 4 w 41"/>
                  <a:gd name="T51" fmla="*/ 8 h 57"/>
                  <a:gd name="T52" fmla="*/ 4 w 41"/>
                  <a:gd name="T53" fmla="*/ 13 h 57"/>
                  <a:gd name="T54" fmla="*/ 0 w 41"/>
                  <a:gd name="T55" fmla="*/ 17 h 57"/>
                  <a:gd name="T56" fmla="*/ 0 w 41"/>
                  <a:gd name="T57" fmla="*/ 22 h 57"/>
                  <a:gd name="T58" fmla="*/ 0 w 41"/>
                  <a:gd name="T59" fmla="*/ 26 h 57"/>
                  <a:gd name="T60" fmla="*/ 0 w 41"/>
                  <a:gd name="T61" fmla="*/ 30 h 57"/>
                  <a:gd name="T62" fmla="*/ 0 w 41"/>
                  <a:gd name="T63" fmla="*/ 35 h 57"/>
                  <a:gd name="T64" fmla="*/ 0 w 41"/>
                  <a:gd name="T65" fmla="*/ 39 h 57"/>
                  <a:gd name="T66" fmla="*/ 0 w 41"/>
                  <a:gd name="T67" fmla="*/ 44 h 57"/>
                  <a:gd name="T68" fmla="*/ 4 w 41"/>
                  <a:gd name="T69" fmla="*/ 44 h 57"/>
                  <a:gd name="T70" fmla="*/ 4 w 41"/>
                  <a:gd name="T71" fmla="*/ 48 h 57"/>
                  <a:gd name="T72" fmla="*/ 7 w 41"/>
                  <a:gd name="T73" fmla="*/ 52 h 57"/>
                  <a:gd name="T74" fmla="*/ 11 w 41"/>
                  <a:gd name="T75" fmla="*/ 52 h 57"/>
                  <a:gd name="T76" fmla="*/ 14 w 41"/>
                  <a:gd name="T77" fmla="*/ 57 h 57"/>
                  <a:gd name="T78" fmla="*/ 17 w 41"/>
                  <a:gd name="T79" fmla="*/ 57 h 57"/>
                  <a:gd name="T80" fmla="*/ 21 w 41"/>
                  <a:gd name="T81" fmla="*/ 57 h 57"/>
                  <a:gd name="T82" fmla="*/ 21 w 41"/>
                  <a:gd name="T83" fmla="*/ 57 h 5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1"/>
                  <a:gd name="T127" fmla="*/ 0 h 57"/>
                  <a:gd name="T128" fmla="*/ 41 w 41"/>
                  <a:gd name="T129" fmla="*/ 57 h 5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1" h="57">
                    <a:moveTo>
                      <a:pt x="21" y="57"/>
                    </a:moveTo>
                    <a:lnTo>
                      <a:pt x="24" y="57"/>
                    </a:lnTo>
                    <a:lnTo>
                      <a:pt x="28" y="57"/>
                    </a:lnTo>
                    <a:lnTo>
                      <a:pt x="31" y="52"/>
                    </a:lnTo>
                    <a:lnTo>
                      <a:pt x="35" y="52"/>
                    </a:lnTo>
                    <a:lnTo>
                      <a:pt x="38" y="48"/>
                    </a:lnTo>
                    <a:lnTo>
                      <a:pt x="38" y="44"/>
                    </a:lnTo>
                    <a:lnTo>
                      <a:pt x="41" y="44"/>
                    </a:lnTo>
                    <a:lnTo>
                      <a:pt x="41" y="39"/>
                    </a:lnTo>
                    <a:lnTo>
                      <a:pt x="41" y="35"/>
                    </a:lnTo>
                    <a:lnTo>
                      <a:pt x="41" y="30"/>
                    </a:lnTo>
                    <a:lnTo>
                      <a:pt x="41" y="26"/>
                    </a:lnTo>
                    <a:lnTo>
                      <a:pt x="41" y="22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8"/>
                    </a:lnTo>
                    <a:lnTo>
                      <a:pt x="35" y="4"/>
                    </a:lnTo>
                    <a:lnTo>
                      <a:pt x="31" y="4"/>
                    </a:lnTo>
                    <a:lnTo>
                      <a:pt x="28" y="4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7" y="4"/>
                    </a:lnTo>
                    <a:lnTo>
                      <a:pt x="4" y="8"/>
                    </a:lnTo>
                    <a:lnTo>
                      <a:pt x="4" y="13"/>
                    </a:lnTo>
                    <a:lnTo>
                      <a:pt x="0" y="17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0" y="35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4" y="44"/>
                    </a:lnTo>
                    <a:lnTo>
                      <a:pt x="4" y="48"/>
                    </a:lnTo>
                    <a:lnTo>
                      <a:pt x="7" y="52"/>
                    </a:lnTo>
                    <a:lnTo>
                      <a:pt x="11" y="52"/>
                    </a:lnTo>
                    <a:lnTo>
                      <a:pt x="14" y="57"/>
                    </a:lnTo>
                    <a:lnTo>
                      <a:pt x="17" y="57"/>
                    </a:lnTo>
                    <a:lnTo>
                      <a:pt x="21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65"/>
              <p:cNvSpPr>
                <a:spLocks noChangeShapeType="1"/>
              </p:cNvSpPr>
              <p:nvPr/>
            </p:nvSpPr>
            <p:spPr bwMode="auto">
              <a:xfrm flipV="1">
                <a:off x="3873" y="2573"/>
                <a:ext cx="4" cy="94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66"/>
              <p:cNvSpPr>
                <a:spLocks noChangeShapeType="1"/>
              </p:cNvSpPr>
              <p:nvPr/>
            </p:nvSpPr>
            <p:spPr bwMode="auto">
              <a:xfrm flipH="1">
                <a:off x="3142" y="2573"/>
                <a:ext cx="731" cy="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67"/>
              <p:cNvSpPr>
                <a:spLocks noChangeShapeType="1"/>
              </p:cNvSpPr>
              <p:nvPr/>
            </p:nvSpPr>
            <p:spPr bwMode="auto">
              <a:xfrm>
                <a:off x="3093" y="2070"/>
                <a:ext cx="7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1" name="Line 268"/>
              <p:cNvSpPr>
                <a:spLocks noChangeShapeType="1"/>
              </p:cNvSpPr>
              <p:nvPr/>
            </p:nvSpPr>
            <p:spPr bwMode="auto">
              <a:xfrm>
                <a:off x="3877" y="2070"/>
                <a:ext cx="0" cy="4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2" name="Text Box 269"/>
              <p:cNvSpPr txBox="1">
                <a:spLocks noChangeArrowheads="1"/>
              </p:cNvSpPr>
              <p:nvPr/>
            </p:nvSpPr>
            <p:spPr bwMode="auto">
              <a:xfrm>
                <a:off x="3070" y="1823"/>
                <a:ext cx="779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00CC"/>
                    </a:solidFill>
                  </a:rPr>
                  <a:t>ALUcontrol3</a:t>
                </a:r>
              </a:p>
            </p:txBody>
          </p:sp>
          <p:sp>
            <p:nvSpPr>
              <p:cNvPr id="263" name="Text Box 270"/>
              <p:cNvSpPr txBox="1">
                <a:spLocks noChangeArrowheads="1"/>
              </p:cNvSpPr>
              <p:nvPr/>
            </p:nvSpPr>
            <p:spPr bwMode="auto">
              <a:xfrm>
                <a:off x="2908" y="1954"/>
                <a:ext cx="196" cy="23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/>
                  <a:t>0</a:t>
                </a:r>
              </a:p>
            </p:txBody>
          </p:sp>
          <p:sp>
            <p:nvSpPr>
              <p:cNvPr id="264" name="Text Box 271"/>
              <p:cNvSpPr txBox="1">
                <a:spLocks noChangeArrowheads="1"/>
              </p:cNvSpPr>
              <p:nvPr/>
            </p:nvSpPr>
            <p:spPr bwMode="auto">
              <a:xfrm>
                <a:off x="3070" y="2283"/>
                <a:ext cx="779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00CC"/>
                    </a:solidFill>
                  </a:rPr>
                  <a:t>ALUcontrol2</a:t>
                </a:r>
              </a:p>
            </p:txBody>
          </p:sp>
          <p:sp>
            <p:nvSpPr>
              <p:cNvPr id="265" name="Text Box 272"/>
              <p:cNvSpPr txBox="1">
                <a:spLocks noChangeArrowheads="1"/>
              </p:cNvSpPr>
              <p:nvPr/>
            </p:nvSpPr>
            <p:spPr bwMode="auto">
              <a:xfrm>
                <a:off x="3042" y="2770"/>
                <a:ext cx="779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00CC"/>
                    </a:solidFill>
                  </a:rPr>
                  <a:t>ALUcontrol1</a:t>
                </a:r>
              </a:p>
            </p:txBody>
          </p:sp>
          <p:sp>
            <p:nvSpPr>
              <p:cNvPr id="266" name="Text Box 273"/>
              <p:cNvSpPr txBox="1">
                <a:spLocks noChangeArrowheads="1"/>
              </p:cNvSpPr>
              <p:nvPr/>
            </p:nvSpPr>
            <p:spPr bwMode="auto">
              <a:xfrm>
                <a:off x="3003" y="3276"/>
                <a:ext cx="779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00CC"/>
                    </a:solidFill>
                  </a:rPr>
                  <a:t>ALUcontrol0</a:t>
                </a:r>
              </a:p>
            </p:txBody>
          </p:sp>
          <p:sp>
            <p:nvSpPr>
              <p:cNvPr id="267" name="Text Box 274"/>
              <p:cNvSpPr txBox="1">
                <a:spLocks noChangeArrowheads="1"/>
              </p:cNvSpPr>
              <p:nvPr/>
            </p:nvSpPr>
            <p:spPr bwMode="auto">
              <a:xfrm>
                <a:off x="2305" y="1265"/>
                <a:ext cx="1311" cy="25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00CC"/>
                    </a:solidFill>
                  </a:rPr>
                  <a:t>ALU Control block</a:t>
                </a:r>
              </a:p>
            </p:txBody>
          </p:sp>
          <p:sp>
            <p:nvSpPr>
              <p:cNvPr id="268" name="Text Box 275"/>
              <p:cNvSpPr txBox="1">
                <a:spLocks noChangeArrowheads="1"/>
              </p:cNvSpPr>
              <p:nvPr/>
            </p:nvSpPr>
            <p:spPr bwMode="auto">
              <a:xfrm>
                <a:off x="1502" y="1013"/>
                <a:ext cx="601" cy="25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rPr>
                  <a:t>ALUop</a:t>
                </a:r>
                <a:endParaRPr lang="en-US" sz="2000" b="1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269" name="Text Box 276"/>
              <p:cNvSpPr txBox="1">
                <a:spLocks noChangeArrowheads="1"/>
              </p:cNvSpPr>
              <p:nvPr/>
            </p:nvSpPr>
            <p:spPr bwMode="auto">
              <a:xfrm>
                <a:off x="1824" y="1584"/>
                <a:ext cx="1056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ALUOp0</a:t>
                </a:r>
                <a:r>
                  <a:rPr lang="en-US" sz="1600" dirty="0"/>
                  <a:t> (LSB)</a:t>
                </a:r>
              </a:p>
            </p:txBody>
          </p:sp>
          <p:sp>
            <p:nvSpPr>
              <p:cNvPr id="270" name="Text Box 277"/>
              <p:cNvSpPr txBox="1">
                <a:spLocks noChangeArrowheads="1"/>
              </p:cNvSpPr>
              <p:nvPr/>
            </p:nvSpPr>
            <p:spPr bwMode="auto">
              <a:xfrm>
                <a:off x="1771" y="1894"/>
                <a:ext cx="720" cy="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ALUOp1 </a:t>
                </a:r>
                <a:r>
                  <a:rPr lang="en-US" sz="1600" dirty="0"/>
                  <a:t>(MSB)</a:t>
                </a:r>
              </a:p>
            </p:txBody>
          </p:sp>
          <p:sp>
            <p:nvSpPr>
              <p:cNvPr id="271" name="Text Box 278"/>
              <p:cNvSpPr txBox="1">
                <a:spLocks noChangeArrowheads="1"/>
              </p:cNvSpPr>
              <p:nvPr/>
            </p:nvSpPr>
            <p:spPr bwMode="auto">
              <a:xfrm>
                <a:off x="1301" y="2481"/>
                <a:ext cx="257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F3</a:t>
                </a:r>
              </a:p>
            </p:txBody>
          </p:sp>
          <p:sp>
            <p:nvSpPr>
              <p:cNvPr id="272" name="Text Box 279"/>
              <p:cNvSpPr txBox="1">
                <a:spLocks noChangeArrowheads="1"/>
              </p:cNvSpPr>
              <p:nvPr/>
            </p:nvSpPr>
            <p:spPr bwMode="auto">
              <a:xfrm>
                <a:off x="1310" y="2832"/>
                <a:ext cx="257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F2</a:t>
                </a:r>
              </a:p>
            </p:txBody>
          </p:sp>
          <p:sp>
            <p:nvSpPr>
              <p:cNvPr id="273" name="Text Box 280"/>
              <p:cNvSpPr txBox="1">
                <a:spLocks noChangeArrowheads="1"/>
              </p:cNvSpPr>
              <p:nvPr/>
            </p:nvSpPr>
            <p:spPr bwMode="auto">
              <a:xfrm>
                <a:off x="1310" y="3120"/>
                <a:ext cx="257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F1</a:t>
                </a:r>
              </a:p>
            </p:txBody>
          </p:sp>
          <p:sp>
            <p:nvSpPr>
              <p:cNvPr id="274" name="Text Box 281"/>
              <p:cNvSpPr txBox="1">
                <a:spLocks noChangeArrowheads="1"/>
              </p:cNvSpPr>
              <p:nvPr/>
            </p:nvSpPr>
            <p:spPr bwMode="auto">
              <a:xfrm>
                <a:off x="1310" y="3504"/>
                <a:ext cx="257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F0</a:t>
                </a:r>
              </a:p>
            </p:txBody>
          </p:sp>
          <p:sp>
            <p:nvSpPr>
              <p:cNvPr id="275" name="Text Box 282"/>
              <p:cNvSpPr txBox="1">
                <a:spLocks noChangeArrowheads="1"/>
              </p:cNvSpPr>
              <p:nvPr/>
            </p:nvSpPr>
            <p:spPr bwMode="auto">
              <a:xfrm>
                <a:off x="550" y="2928"/>
                <a:ext cx="464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F(5-0)</a:t>
                </a:r>
              </a:p>
            </p:txBody>
          </p:sp>
        </p:grpSp>
        <p:cxnSp>
          <p:nvCxnSpPr>
            <p:cNvPr id="216" name="Straight Connector 215"/>
            <p:cNvCxnSpPr/>
            <p:nvPr/>
          </p:nvCxnSpPr>
          <p:spPr>
            <a:xfrm flipH="1">
              <a:off x="2828528" y="2003954"/>
              <a:ext cx="270669" cy="104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 Box 282"/>
            <p:cNvSpPr txBox="1">
              <a:spLocks noChangeArrowheads="1"/>
            </p:cNvSpPr>
            <p:nvPr/>
          </p:nvSpPr>
          <p:spPr bwMode="auto">
            <a:xfrm>
              <a:off x="2682199" y="1865454"/>
              <a:ext cx="269625" cy="2769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63C554F-1767-4AE2-994F-F130A8BA562C}"/>
              </a:ext>
            </a:extLst>
          </p:cNvPr>
          <p:cNvSpPr txBox="1"/>
          <p:nvPr/>
        </p:nvSpPr>
        <p:spPr>
          <a:xfrm>
            <a:off x="6291555" y="996827"/>
            <a:ext cx="3982453" cy="707886"/>
          </a:xfrm>
          <a:prstGeom prst="rect">
            <a:avLst/>
          </a:prstGeom>
          <a:solidFill>
            <a:srgbClr val="FFFFCC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dirty="0"/>
              <a:t>Note: We will revisit this when we cover combinational circuits later.</a:t>
            </a:r>
          </a:p>
        </p:txBody>
      </p:sp>
    </p:spTree>
    <p:extLst>
      <p:ext uri="{BB962C8B-B14F-4D97-AF65-F5344CB8AC3E}">
        <p14:creationId xmlns:p14="http://schemas.microsoft.com/office/powerpoint/2010/main" val="2857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Lecture #12: The Processor: Control</a:t>
            </a:r>
            <a:endParaRPr lang="en-US" dirty="0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</a:t>
            </a:fld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1948513" y="22066"/>
            <a:ext cx="8706597" cy="6714014"/>
            <a:chOff x="424512" y="-160814"/>
            <a:chExt cx="8706597" cy="6714014"/>
          </a:xfrm>
        </p:grpSpPr>
        <p:grpSp>
          <p:nvGrpSpPr>
            <p:cNvPr id="9" name="Group 8"/>
            <p:cNvGrpSpPr/>
            <p:nvPr/>
          </p:nvGrpSpPr>
          <p:grpSpPr>
            <a:xfrm>
              <a:off x="424512" y="344793"/>
              <a:ext cx="8567088" cy="6208407"/>
              <a:chOff x="533400" y="420993"/>
              <a:chExt cx="8567088" cy="6208407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419600" y="6019800"/>
                <a:ext cx="1371600" cy="6096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ALU Control</a:t>
                </a:r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>
                <a:off x="3648844" y="4495800"/>
                <a:ext cx="0" cy="268288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28"/>
              <p:cNvSpPr>
                <a:spLocks noChangeShapeType="1"/>
              </p:cNvSpPr>
              <p:nvPr/>
            </p:nvSpPr>
            <p:spPr bwMode="auto">
              <a:xfrm flipV="1">
                <a:off x="4191000" y="32004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29"/>
              <p:cNvSpPr>
                <a:spLocks noChangeShapeType="1"/>
              </p:cNvSpPr>
              <p:nvPr/>
            </p:nvSpPr>
            <p:spPr bwMode="auto">
              <a:xfrm>
                <a:off x="4267200" y="4191000"/>
                <a:ext cx="930002" cy="11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17" name="Straight Connector 16"/>
              <p:cNvCxnSpPr>
                <a:endCxn id="32" idx="0"/>
              </p:cNvCxnSpPr>
              <p:nvPr/>
            </p:nvCxnSpPr>
            <p:spPr>
              <a:xfrm>
                <a:off x="1259786" y="3067051"/>
                <a:ext cx="1300651" cy="5714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endCxn id="33" idx="0"/>
              </p:cNvCxnSpPr>
              <p:nvPr/>
            </p:nvCxnSpPr>
            <p:spPr>
              <a:xfrm flipV="1">
                <a:off x="1259786" y="3505200"/>
                <a:ext cx="1300651" cy="20955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285336" y="4433977"/>
                <a:ext cx="957532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 Box 309"/>
              <p:cNvSpPr txBox="1">
                <a:spLocks noChangeArrowheads="1"/>
              </p:cNvSpPr>
              <p:nvPr/>
            </p:nvSpPr>
            <p:spPr bwMode="auto">
              <a:xfrm>
                <a:off x="1296485" y="2819400"/>
                <a:ext cx="984565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>
                    <a:latin typeface="Verdana" pitchFamily="34" charset="0"/>
                  </a:rPr>
                  <a:t>Inst [25:21]</a:t>
                </a:r>
              </a:p>
            </p:txBody>
          </p:sp>
          <p:sp>
            <p:nvSpPr>
              <p:cNvPr id="22" name="Text Box 310"/>
              <p:cNvSpPr txBox="1">
                <a:spLocks noChangeArrowheads="1"/>
              </p:cNvSpPr>
              <p:nvPr/>
            </p:nvSpPr>
            <p:spPr bwMode="auto">
              <a:xfrm rot="21202696">
                <a:off x="1277064" y="3379355"/>
                <a:ext cx="984565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>
                    <a:latin typeface="Verdana" pitchFamily="34" charset="0"/>
                  </a:rPr>
                  <a:t>Inst [20:16]</a:t>
                </a:r>
              </a:p>
            </p:txBody>
          </p:sp>
          <p:sp>
            <p:nvSpPr>
              <p:cNvPr id="23" name="Text Box 324"/>
              <p:cNvSpPr txBox="1">
                <a:spLocks noChangeArrowheads="1"/>
              </p:cNvSpPr>
              <p:nvPr/>
            </p:nvSpPr>
            <p:spPr bwMode="auto">
              <a:xfrm>
                <a:off x="1266056" y="4419600"/>
                <a:ext cx="984565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>
                    <a:latin typeface="Verdana" pitchFamily="34" charset="0"/>
                  </a:rPr>
                  <a:t>Inst [15:11]</a:t>
                </a: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250328" y="3886200"/>
                <a:ext cx="264143" cy="914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006600"/>
                    </a:solidFill>
                  </a:rPr>
                  <a:t>MUX</a:t>
                </a:r>
                <a:endParaRPr lang="en-SG" sz="1600" b="1" dirty="0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25" name="Shape 39"/>
              <p:cNvCxnSpPr>
                <a:stCxn id="22" idx="2"/>
              </p:cNvCxnSpPr>
              <p:nvPr/>
            </p:nvCxnSpPr>
            <p:spPr>
              <a:xfrm rot="16200000" flipH="1">
                <a:off x="1725051" y="3683246"/>
                <a:ext cx="576309" cy="45932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4" idx="3"/>
                <a:endCxn id="34" idx="0"/>
              </p:cNvCxnSpPr>
              <p:nvPr/>
            </p:nvCxnSpPr>
            <p:spPr>
              <a:xfrm flipV="1">
                <a:off x="2514471" y="3962399"/>
                <a:ext cx="112001" cy="38100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3"/>
              <p:cNvCxnSpPr>
                <a:stCxn id="50" idx="6"/>
              </p:cNvCxnSpPr>
              <p:nvPr/>
            </p:nvCxnSpPr>
            <p:spPr>
              <a:xfrm flipV="1">
                <a:off x="4171389" y="4800600"/>
                <a:ext cx="781611" cy="723900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 Box 324"/>
              <p:cNvSpPr txBox="1">
                <a:spLocks noChangeArrowheads="1"/>
              </p:cNvSpPr>
              <p:nvPr/>
            </p:nvSpPr>
            <p:spPr bwMode="auto">
              <a:xfrm>
                <a:off x="1254884" y="5334000"/>
                <a:ext cx="902811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>
                    <a:latin typeface="Verdana" pitchFamily="34" charset="0"/>
                  </a:rPr>
                  <a:t>Inst [15:0]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4959340" y="4038600"/>
                <a:ext cx="264143" cy="914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006600"/>
                    </a:solidFill>
                  </a:rPr>
                  <a:t>MUX</a:t>
                </a:r>
                <a:endParaRPr lang="en-SG" sz="1600" b="1" dirty="0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259793" y="5562600"/>
                <a:ext cx="2047106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 28"/>
              <p:cNvSpPr>
                <a:spLocks noChangeShapeType="1"/>
              </p:cNvSpPr>
              <p:nvPr/>
            </p:nvSpPr>
            <p:spPr bwMode="auto">
              <a:xfrm>
                <a:off x="5223483" y="4495800"/>
                <a:ext cx="33911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" name="Line 24"/>
              <p:cNvSpPr>
                <a:spLocks noChangeShapeType="1"/>
              </p:cNvSpPr>
              <p:nvPr/>
            </p:nvSpPr>
            <p:spPr bwMode="auto">
              <a:xfrm>
                <a:off x="2560437" y="3124200"/>
                <a:ext cx="543419" cy="12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2560437" y="3505200"/>
                <a:ext cx="543419" cy="15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 flipV="1">
                <a:off x="2626472" y="3954462"/>
                <a:ext cx="477383" cy="79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5"/>
              <p:cNvSpPr>
                <a:spLocks noChangeArrowheads="1"/>
              </p:cNvSpPr>
              <p:nvPr/>
            </p:nvSpPr>
            <p:spPr bwMode="auto">
              <a:xfrm>
                <a:off x="3093039" y="2895601"/>
                <a:ext cx="1129733" cy="1676400"/>
              </a:xfrm>
              <a:prstGeom prst="rect">
                <a:avLst/>
              </a:prstGeom>
              <a:solidFill>
                <a:srgbClr val="FF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Text Box 17"/>
              <p:cNvSpPr txBox="1">
                <a:spLocks noChangeArrowheads="1"/>
              </p:cNvSpPr>
              <p:nvPr/>
            </p:nvSpPr>
            <p:spPr bwMode="auto">
              <a:xfrm>
                <a:off x="3058423" y="3030379"/>
                <a:ext cx="478016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 dirty="0">
                    <a:latin typeface="Verdana" pitchFamily="34" charset="0"/>
                  </a:rPr>
                  <a:t>RR1</a:t>
                </a:r>
              </a:p>
            </p:txBody>
          </p:sp>
          <p:sp>
            <p:nvSpPr>
              <p:cNvPr id="37" name="Text Box 18"/>
              <p:cNvSpPr txBox="1">
                <a:spLocks noChangeArrowheads="1"/>
              </p:cNvSpPr>
              <p:nvPr/>
            </p:nvSpPr>
            <p:spPr bwMode="auto">
              <a:xfrm>
                <a:off x="3058423" y="3411379"/>
                <a:ext cx="478016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 dirty="0">
                    <a:latin typeface="Verdana" pitchFamily="34" charset="0"/>
                  </a:rPr>
                  <a:t>RR2</a:t>
                </a:r>
              </a:p>
            </p:txBody>
          </p:sp>
          <p:sp>
            <p:nvSpPr>
              <p:cNvPr id="38" name="Text Box 19"/>
              <p:cNvSpPr txBox="1">
                <a:spLocks noChangeArrowheads="1"/>
              </p:cNvSpPr>
              <p:nvPr/>
            </p:nvSpPr>
            <p:spPr bwMode="auto">
              <a:xfrm>
                <a:off x="3058423" y="3810000"/>
                <a:ext cx="429926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 dirty="0">
                    <a:latin typeface="Verdana" pitchFamily="34" charset="0"/>
                  </a:rPr>
                  <a:t>WR</a:t>
                </a:r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auto">
              <a:xfrm>
                <a:off x="3058422" y="4325779"/>
                <a:ext cx="599177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Verdana" pitchFamily="34" charset="0"/>
                  </a:rPr>
                  <a:t>WD</a:t>
                </a:r>
              </a:p>
            </p:txBody>
          </p:sp>
          <p:sp>
            <p:nvSpPr>
              <p:cNvPr id="40" name="Text Box 21"/>
              <p:cNvSpPr txBox="1">
                <a:spLocks noChangeArrowheads="1"/>
              </p:cNvSpPr>
              <p:nvPr/>
            </p:nvSpPr>
            <p:spPr bwMode="auto">
              <a:xfrm>
                <a:off x="3794799" y="3048000"/>
                <a:ext cx="482824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 dirty="0">
                    <a:latin typeface="Verdana" pitchFamily="34" charset="0"/>
                  </a:rPr>
                  <a:t>RD1</a:t>
                </a:r>
              </a:p>
            </p:txBody>
          </p:sp>
          <p:sp>
            <p:nvSpPr>
              <p:cNvPr id="41" name="Text Box 22"/>
              <p:cNvSpPr txBox="1">
                <a:spLocks noChangeArrowheads="1"/>
              </p:cNvSpPr>
              <p:nvPr/>
            </p:nvSpPr>
            <p:spPr bwMode="auto">
              <a:xfrm>
                <a:off x="3794799" y="4097179"/>
                <a:ext cx="482824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 dirty="0">
                    <a:latin typeface="Verdana" pitchFamily="34" charset="0"/>
                  </a:rPr>
                  <a:t>RD2</a:t>
                </a:r>
              </a:p>
            </p:txBody>
          </p:sp>
          <p:sp>
            <p:nvSpPr>
              <p:cNvPr id="42" name="Text Box 36"/>
              <p:cNvSpPr txBox="1">
                <a:spLocks noChangeArrowheads="1"/>
              </p:cNvSpPr>
              <p:nvPr/>
            </p:nvSpPr>
            <p:spPr bwMode="auto">
              <a:xfrm>
                <a:off x="3241093" y="3581400"/>
                <a:ext cx="1000595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rgbClr val="C00000"/>
                    </a:solidFill>
                    <a:latin typeface="Verdana" pitchFamily="34" charset="0"/>
                  </a:rPr>
                  <a:t>Registers</a:t>
                </a:r>
              </a:p>
            </p:txBody>
          </p:sp>
          <p:sp>
            <p:nvSpPr>
              <p:cNvPr id="43" name="Line 37"/>
              <p:cNvSpPr>
                <a:spLocks noChangeShapeType="1"/>
              </p:cNvSpPr>
              <p:nvPr/>
            </p:nvSpPr>
            <p:spPr bwMode="auto">
              <a:xfrm flipH="1">
                <a:off x="2770926" y="3051175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Line 38"/>
              <p:cNvSpPr>
                <a:spLocks noChangeShapeType="1"/>
              </p:cNvSpPr>
              <p:nvPr/>
            </p:nvSpPr>
            <p:spPr bwMode="auto">
              <a:xfrm flipH="1">
                <a:off x="2770926" y="3435350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Line 39"/>
              <p:cNvSpPr>
                <a:spLocks noChangeShapeType="1"/>
              </p:cNvSpPr>
              <p:nvPr/>
            </p:nvSpPr>
            <p:spPr bwMode="auto">
              <a:xfrm flipH="1">
                <a:off x="2770926" y="3868738"/>
                <a:ext cx="100430" cy="169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Text Box 40"/>
              <p:cNvSpPr txBox="1">
                <a:spLocks noChangeArrowheads="1"/>
              </p:cNvSpPr>
              <p:nvPr/>
            </p:nvSpPr>
            <p:spPr bwMode="auto">
              <a:xfrm>
                <a:off x="2658358" y="2895600"/>
                <a:ext cx="27603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47" name="Text Box 41"/>
              <p:cNvSpPr txBox="1">
                <a:spLocks noChangeArrowheads="1"/>
              </p:cNvSpPr>
              <p:nvPr/>
            </p:nvSpPr>
            <p:spPr bwMode="auto">
              <a:xfrm>
                <a:off x="2632219" y="3295650"/>
                <a:ext cx="27603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48" name="Text Box 42"/>
              <p:cNvSpPr txBox="1">
                <a:spLocks noChangeArrowheads="1"/>
              </p:cNvSpPr>
              <p:nvPr/>
            </p:nvSpPr>
            <p:spPr bwMode="auto">
              <a:xfrm>
                <a:off x="2632219" y="3752850"/>
                <a:ext cx="276038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latin typeface="Verdana" pitchFamily="34" charset="0"/>
                  </a:rPr>
                  <a:t>5</a:t>
                </a:r>
              </a:p>
            </p:txBody>
          </p:sp>
          <p:sp>
            <p:nvSpPr>
              <p:cNvPr id="49" name="Text Box 23"/>
              <p:cNvSpPr txBox="1">
                <a:spLocks noChangeArrowheads="1"/>
              </p:cNvSpPr>
              <p:nvPr/>
            </p:nvSpPr>
            <p:spPr bwMode="auto">
              <a:xfrm>
                <a:off x="3123823" y="4746625"/>
                <a:ext cx="990977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b="1" dirty="0" err="1">
                    <a:solidFill>
                      <a:srgbClr val="660066"/>
                    </a:solidFill>
                    <a:latin typeface="Verdana" pitchFamily="34" charset="0"/>
                  </a:rPr>
                  <a:t>RegWrite</a:t>
                </a:r>
                <a:endParaRPr lang="en-US" sz="1200" b="1" dirty="0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028390" y="5257800"/>
                <a:ext cx="1142999" cy="533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6600"/>
                    </a:solidFill>
                  </a:rPr>
                  <a:t>Sign Extend</a:t>
                </a:r>
                <a:endParaRPr lang="en-SG" sz="1400" b="1" dirty="0">
                  <a:solidFill>
                    <a:srgbClr val="006600"/>
                  </a:solidFill>
                </a:endParaRPr>
              </a:p>
            </p:txBody>
          </p:sp>
          <p:sp>
            <p:nvSpPr>
              <p:cNvPr id="51" name="Line 32"/>
              <p:cNvSpPr>
                <a:spLocks noChangeShapeType="1"/>
              </p:cNvSpPr>
              <p:nvPr/>
            </p:nvSpPr>
            <p:spPr bwMode="auto">
              <a:xfrm>
                <a:off x="5562600" y="3011489"/>
                <a:ext cx="762000" cy="341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" name="Line 33"/>
              <p:cNvSpPr>
                <a:spLocks noChangeShapeType="1"/>
              </p:cNvSpPr>
              <p:nvPr/>
            </p:nvSpPr>
            <p:spPr bwMode="auto">
              <a:xfrm>
                <a:off x="6324599" y="3352800"/>
                <a:ext cx="0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Line 34"/>
              <p:cNvSpPr>
                <a:spLocks noChangeShapeType="1"/>
              </p:cNvSpPr>
              <p:nvPr/>
            </p:nvSpPr>
            <p:spPr bwMode="auto">
              <a:xfrm flipH="1">
                <a:off x="5562599" y="4267200"/>
                <a:ext cx="762000" cy="3571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Line 35"/>
              <p:cNvSpPr>
                <a:spLocks noChangeShapeType="1"/>
              </p:cNvSpPr>
              <p:nvPr/>
            </p:nvSpPr>
            <p:spPr bwMode="auto">
              <a:xfrm flipV="1">
                <a:off x="5563311" y="3971925"/>
                <a:ext cx="0" cy="652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36"/>
              <p:cNvSpPr>
                <a:spLocks noChangeShapeType="1"/>
              </p:cNvSpPr>
              <p:nvPr/>
            </p:nvSpPr>
            <p:spPr bwMode="auto">
              <a:xfrm flipV="1">
                <a:off x="5563311" y="3779838"/>
                <a:ext cx="153988" cy="1920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Line 37"/>
              <p:cNvSpPr>
                <a:spLocks noChangeShapeType="1"/>
              </p:cNvSpPr>
              <p:nvPr/>
            </p:nvSpPr>
            <p:spPr bwMode="auto">
              <a:xfrm>
                <a:off x="5562599" y="3549650"/>
                <a:ext cx="153988" cy="2301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38"/>
              <p:cNvSpPr>
                <a:spLocks noChangeShapeType="1"/>
              </p:cNvSpPr>
              <p:nvPr/>
            </p:nvSpPr>
            <p:spPr bwMode="auto">
              <a:xfrm flipV="1">
                <a:off x="5562599" y="3011488"/>
                <a:ext cx="0" cy="5381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Line 41"/>
              <p:cNvSpPr>
                <a:spLocks noChangeShapeType="1"/>
              </p:cNvSpPr>
              <p:nvPr/>
            </p:nvSpPr>
            <p:spPr bwMode="auto">
              <a:xfrm flipH="1">
                <a:off x="6019800" y="4416425"/>
                <a:ext cx="0" cy="307975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660066"/>
                  </a:solidFill>
                </a:endParaRPr>
              </a:p>
            </p:txBody>
          </p:sp>
          <p:sp>
            <p:nvSpPr>
              <p:cNvPr id="59" name="Text Box 44"/>
              <p:cNvSpPr txBox="1">
                <a:spLocks noChangeArrowheads="1"/>
              </p:cNvSpPr>
              <p:nvPr/>
            </p:nvSpPr>
            <p:spPr bwMode="auto">
              <a:xfrm>
                <a:off x="5803900" y="3870325"/>
                <a:ext cx="596900" cy="3968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1" dirty="0">
                    <a:latin typeface="Verdana" pitchFamily="34" charset="0"/>
                  </a:rPr>
                  <a:t>ALU</a:t>
                </a:r>
              </a:p>
              <a:p>
                <a:pPr algn="r"/>
                <a:r>
                  <a:rPr lang="en-US" sz="1000" b="1" dirty="0">
                    <a:latin typeface="Verdana" pitchFamily="34" charset="0"/>
                  </a:rPr>
                  <a:t>result</a:t>
                </a:r>
              </a:p>
            </p:txBody>
          </p:sp>
          <p:sp>
            <p:nvSpPr>
              <p:cNvPr id="60" name="Text Box 45"/>
              <p:cNvSpPr txBox="1">
                <a:spLocks noChangeArrowheads="1"/>
              </p:cNvSpPr>
              <p:nvPr/>
            </p:nvSpPr>
            <p:spPr bwMode="auto">
              <a:xfrm>
                <a:off x="5715000" y="3581400"/>
                <a:ext cx="523875" cy="2746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rgbClr val="C00000"/>
                    </a:solidFill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61" name="Line 47"/>
              <p:cNvSpPr>
                <a:spLocks noChangeShapeType="1"/>
              </p:cNvSpPr>
              <p:nvPr/>
            </p:nvSpPr>
            <p:spPr bwMode="auto">
              <a:xfrm>
                <a:off x="5895974" y="4572000"/>
                <a:ext cx="230188" cy="77788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660066"/>
                  </a:solidFill>
                </a:endParaRPr>
              </a:p>
            </p:txBody>
          </p:sp>
          <p:sp>
            <p:nvSpPr>
              <p:cNvPr id="62" name="Text Box 48"/>
              <p:cNvSpPr txBox="1">
                <a:spLocks noChangeArrowheads="1"/>
              </p:cNvSpPr>
              <p:nvPr/>
            </p:nvSpPr>
            <p:spPr bwMode="auto">
              <a:xfrm>
                <a:off x="6019800" y="4419600"/>
                <a:ext cx="274638" cy="2444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660066"/>
                    </a:solidFill>
                    <a:latin typeface="Verdana" pitchFamily="34" charset="0"/>
                  </a:rPr>
                  <a:t>4</a:t>
                </a:r>
              </a:p>
            </p:txBody>
          </p:sp>
          <p:sp>
            <p:nvSpPr>
              <p:cNvPr id="63" name="Rectangle 52"/>
              <p:cNvSpPr>
                <a:spLocks noChangeArrowheads="1"/>
              </p:cNvSpPr>
              <p:nvPr/>
            </p:nvSpPr>
            <p:spPr bwMode="auto">
              <a:xfrm>
                <a:off x="6753497" y="3801535"/>
                <a:ext cx="1160881" cy="1492778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53"/>
              <p:cNvSpPr>
                <a:spLocks noChangeShapeType="1"/>
              </p:cNvSpPr>
              <p:nvPr/>
            </p:nvSpPr>
            <p:spPr bwMode="auto">
              <a:xfrm flipV="1">
                <a:off x="7924800" y="4953000"/>
                <a:ext cx="457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Text Box 55"/>
              <p:cNvSpPr txBox="1">
                <a:spLocks noChangeArrowheads="1"/>
              </p:cNvSpPr>
              <p:nvPr/>
            </p:nvSpPr>
            <p:spPr bwMode="auto">
              <a:xfrm>
                <a:off x="6920652" y="4267200"/>
                <a:ext cx="87876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rgbClr val="C00000"/>
                    </a:solidFill>
                    <a:latin typeface="Verdana" pitchFamily="34" charset="0"/>
                  </a:rPr>
                  <a:t>Data</a:t>
                </a:r>
              </a:p>
              <a:p>
                <a:pPr algn="ctr"/>
                <a:r>
                  <a:rPr lang="en-US" sz="1200" b="1" i="1" dirty="0">
                    <a:solidFill>
                      <a:srgbClr val="C00000"/>
                    </a:solidFill>
                    <a:latin typeface="Verdana" pitchFamily="34" charset="0"/>
                  </a:rPr>
                  <a:t>Memory</a:t>
                </a:r>
              </a:p>
            </p:txBody>
          </p:sp>
          <p:sp>
            <p:nvSpPr>
              <p:cNvPr id="66" name="Text Box 56"/>
              <p:cNvSpPr txBox="1">
                <a:spLocks noChangeArrowheads="1"/>
              </p:cNvSpPr>
              <p:nvPr/>
            </p:nvSpPr>
            <p:spPr bwMode="auto">
              <a:xfrm>
                <a:off x="6663899" y="3952347"/>
                <a:ext cx="763351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 dirty="0">
                    <a:latin typeface="Verdana" pitchFamily="34" charset="0"/>
                  </a:rPr>
                  <a:t>Address</a:t>
                </a:r>
              </a:p>
            </p:txBody>
          </p:sp>
          <p:sp>
            <p:nvSpPr>
              <p:cNvPr id="67" name="Text Box 57"/>
              <p:cNvSpPr txBox="1">
                <a:spLocks noChangeArrowheads="1"/>
              </p:cNvSpPr>
              <p:nvPr/>
            </p:nvSpPr>
            <p:spPr bwMode="auto">
              <a:xfrm>
                <a:off x="7458891" y="4708525"/>
                <a:ext cx="588623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>
                    <a:latin typeface="Verdana" pitchFamily="34" charset="0"/>
                  </a:rPr>
                  <a:t>Read </a:t>
                </a:r>
              </a:p>
              <a:p>
                <a:r>
                  <a:rPr lang="en-US" sz="1000" b="1">
                    <a:latin typeface="Verdana" pitchFamily="34" charset="0"/>
                  </a:rPr>
                  <a:t>Data</a:t>
                </a:r>
              </a:p>
            </p:txBody>
          </p:sp>
          <p:sp>
            <p:nvSpPr>
              <p:cNvPr id="68" name="Text Box 59"/>
              <p:cNvSpPr txBox="1">
                <a:spLocks noChangeArrowheads="1"/>
              </p:cNvSpPr>
              <p:nvPr/>
            </p:nvSpPr>
            <p:spPr bwMode="auto">
              <a:xfrm>
                <a:off x="6705600" y="4937125"/>
                <a:ext cx="622286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b="1" dirty="0">
                    <a:latin typeface="Verdana" pitchFamily="34" charset="0"/>
                  </a:rPr>
                  <a:t>Write </a:t>
                </a:r>
              </a:p>
              <a:p>
                <a:r>
                  <a:rPr lang="en-US" sz="1000" b="1" dirty="0">
                    <a:latin typeface="Verdana" pitchFamily="34" charset="0"/>
                  </a:rPr>
                  <a:t>Data</a:t>
                </a:r>
              </a:p>
            </p:txBody>
          </p:sp>
          <p:sp>
            <p:nvSpPr>
              <p:cNvPr id="69" name="Line 61"/>
              <p:cNvSpPr>
                <a:spLocks noChangeShapeType="1"/>
              </p:cNvSpPr>
              <p:nvPr/>
            </p:nvSpPr>
            <p:spPr bwMode="auto">
              <a:xfrm>
                <a:off x="7341079" y="3648974"/>
                <a:ext cx="247" cy="152560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70" name="Elbow Connector 69"/>
              <p:cNvCxnSpPr/>
              <p:nvPr/>
            </p:nvCxnSpPr>
            <p:spPr>
              <a:xfrm>
                <a:off x="4724400" y="4191000"/>
                <a:ext cx="2057400" cy="990600"/>
              </a:xfrm>
              <a:prstGeom prst="bentConnector3">
                <a:avLst>
                  <a:gd name="adj1" fmla="val -617"/>
                </a:avLst>
              </a:prstGeom>
              <a:ln w="9525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9" idx="3"/>
                <a:endCxn id="66" idx="1"/>
              </p:cNvCxnSpPr>
              <p:nvPr/>
            </p:nvCxnSpPr>
            <p:spPr>
              <a:xfrm>
                <a:off x="6400800" y="4068763"/>
                <a:ext cx="352697" cy="582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91"/>
              <p:cNvGrpSpPr/>
              <p:nvPr/>
            </p:nvGrpSpPr>
            <p:grpSpPr>
              <a:xfrm rot="5400000">
                <a:off x="-1295400" y="3810000"/>
                <a:ext cx="4114800" cy="457200"/>
                <a:chOff x="457200" y="3429000"/>
                <a:chExt cx="8229600" cy="457200"/>
              </a:xfrm>
              <a:noFill/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457200" y="3429000"/>
                  <a:ext cx="15240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err="1">
                      <a:solidFill>
                        <a:srgbClr val="660066"/>
                      </a:solidFill>
                      <a:latin typeface="Courier New" pitchFamily="49" charset="0"/>
                      <a:cs typeface="Courier New" pitchFamily="49" charset="0"/>
                    </a:rPr>
                    <a:t>opcode</a:t>
                  </a:r>
                  <a:endParaRPr lang="en-US" sz="1200" b="1" dirty="0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 dirty="0">
                      <a:solidFill>
                        <a:srgbClr val="660066"/>
                      </a:solidFill>
                      <a:latin typeface="Courier New" pitchFamily="49" charset="0"/>
                      <a:cs typeface="Courier New" pitchFamily="49" charset="0"/>
                    </a:rPr>
                    <a:t>31:26</a:t>
                  </a:r>
                  <a:endParaRPr lang="en-SG" sz="1200" b="1" dirty="0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1981200" y="3429000"/>
                  <a:ext cx="12954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err="1">
                      <a:solidFill>
                        <a:srgbClr val="006600"/>
                      </a:solidFill>
                      <a:latin typeface="Courier New" pitchFamily="49" charset="0"/>
                      <a:cs typeface="Courier New" pitchFamily="49" charset="0"/>
                    </a:rPr>
                    <a:t>rs</a:t>
                  </a:r>
                  <a:endParaRPr lang="en-US" sz="1200" b="1" dirty="0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 dirty="0">
                      <a:solidFill>
                        <a:srgbClr val="006600"/>
                      </a:solidFill>
                      <a:latin typeface="Courier New" pitchFamily="49" charset="0"/>
                      <a:cs typeface="Courier New" pitchFamily="49" charset="0"/>
                    </a:rPr>
                    <a:t>25:21</a:t>
                  </a:r>
                  <a:endParaRPr lang="en-SG" sz="1200" b="1" dirty="0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276600" y="3429000"/>
                  <a:ext cx="12954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err="1">
                      <a:solidFill>
                        <a:srgbClr val="006600"/>
                      </a:solidFill>
                      <a:latin typeface="Courier New" pitchFamily="49" charset="0"/>
                      <a:cs typeface="Courier New" pitchFamily="49" charset="0"/>
                    </a:rPr>
                    <a:t>rt</a:t>
                  </a:r>
                  <a:endParaRPr lang="en-US" sz="1200" b="1" dirty="0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 dirty="0">
                      <a:solidFill>
                        <a:srgbClr val="006600"/>
                      </a:solidFill>
                      <a:latin typeface="Courier New" pitchFamily="49" charset="0"/>
                      <a:cs typeface="Courier New" pitchFamily="49" charset="0"/>
                    </a:rPr>
                    <a:t>20:16</a:t>
                  </a:r>
                  <a:endParaRPr lang="en-SG" sz="1200" b="1" dirty="0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4572000" y="3429000"/>
                  <a:ext cx="12954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rd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15:11</a:t>
                  </a:r>
                  <a:endParaRPr lang="en-SG" sz="1200" b="1" dirty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5867400" y="3429000"/>
                  <a:ext cx="12954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err="1">
                      <a:solidFill>
                        <a:srgbClr val="002060"/>
                      </a:solidFill>
                      <a:latin typeface="Courier New" pitchFamily="49" charset="0"/>
                      <a:cs typeface="Courier New" pitchFamily="49" charset="0"/>
                    </a:rPr>
                    <a:t>shamt</a:t>
                  </a:r>
                  <a:endParaRPr lang="en-US" sz="1200" b="1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 dirty="0">
                      <a:solidFill>
                        <a:srgbClr val="002060"/>
                      </a:solidFill>
                      <a:latin typeface="Courier New" pitchFamily="49" charset="0"/>
                      <a:cs typeface="Courier New" pitchFamily="49" charset="0"/>
                    </a:rPr>
                    <a:t>10:6</a:t>
                  </a:r>
                  <a:endParaRPr lang="en-SG" sz="1200" b="1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7162800" y="3429000"/>
                  <a:ext cx="152400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err="1">
                      <a:solidFill>
                        <a:srgbClr val="002060"/>
                      </a:solidFill>
                      <a:latin typeface="Courier New" pitchFamily="49" charset="0"/>
                      <a:cs typeface="Courier New" pitchFamily="49" charset="0"/>
                    </a:rPr>
                    <a:t>funct</a:t>
                  </a:r>
                  <a:endParaRPr lang="en-US" sz="1200" b="1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  <a:p>
                  <a:pPr algn="ctr"/>
                  <a:r>
                    <a:rPr lang="en-US" sz="1200" b="1" dirty="0">
                      <a:solidFill>
                        <a:srgbClr val="002060"/>
                      </a:solidFill>
                      <a:latin typeface="Courier New" pitchFamily="49" charset="0"/>
                      <a:cs typeface="Courier New" pitchFamily="49" charset="0"/>
                    </a:rPr>
                    <a:t>5:0</a:t>
                  </a:r>
                  <a:endParaRPr lang="en-SG" sz="1200" b="1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</p:grpSp>
          <p:grpSp>
            <p:nvGrpSpPr>
              <p:cNvPr id="74" name="Group 109"/>
              <p:cNvGrpSpPr/>
              <p:nvPr/>
            </p:nvGrpSpPr>
            <p:grpSpPr>
              <a:xfrm rot="5400000">
                <a:off x="-914400" y="3886200"/>
                <a:ext cx="4114800" cy="304800"/>
                <a:chOff x="457200" y="3429000"/>
                <a:chExt cx="8229600" cy="457200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457200" y="3429000"/>
                  <a:ext cx="15240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 dirty="0">
                    <a:solidFill>
                      <a:srgbClr val="660066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981200" y="3429000"/>
                  <a:ext cx="1295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 dirty="0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3276600" y="3429000"/>
                  <a:ext cx="1295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 dirty="0">
                    <a:solidFill>
                      <a:srgbClr val="0066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4572000" y="3429000"/>
                  <a:ext cx="1295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 dirty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5867400" y="3429000"/>
                  <a:ext cx="1295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7162800" y="3429000"/>
                  <a:ext cx="15240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</p:grpSp>
          <p:cxnSp>
            <p:nvCxnSpPr>
              <p:cNvPr id="75" name="Elbow Connector 74"/>
              <p:cNvCxnSpPr/>
              <p:nvPr/>
            </p:nvCxnSpPr>
            <p:spPr>
              <a:xfrm>
                <a:off x="6477000" y="4080935"/>
                <a:ext cx="1905000" cy="1405465"/>
              </a:xfrm>
              <a:prstGeom prst="bentConnector3">
                <a:avLst>
                  <a:gd name="adj1" fmla="val -222"/>
                </a:avLst>
              </a:prstGeom>
              <a:ln w="9525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Elbow Connector 100"/>
              <p:cNvCxnSpPr>
                <a:stCxn id="105" idx="3"/>
                <a:endCxn id="39" idx="1"/>
              </p:cNvCxnSpPr>
              <p:nvPr/>
            </p:nvCxnSpPr>
            <p:spPr>
              <a:xfrm flipH="1" flipV="1">
                <a:off x="3058422" y="4448890"/>
                <a:ext cx="5587721" cy="732710"/>
              </a:xfrm>
              <a:prstGeom prst="bentConnector5">
                <a:avLst>
                  <a:gd name="adj1" fmla="val -4091"/>
                  <a:gd name="adj2" fmla="val -94754"/>
                  <a:gd name="adj3" fmla="val 103030"/>
                </a:avLst>
              </a:prstGeom>
              <a:ln w="9525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Line 28"/>
              <p:cNvSpPr>
                <a:spLocks noChangeShapeType="1"/>
              </p:cNvSpPr>
              <p:nvPr/>
            </p:nvSpPr>
            <p:spPr bwMode="auto">
              <a:xfrm flipV="1">
                <a:off x="5181600" y="1676400"/>
                <a:ext cx="914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006600"/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038600" y="1371600"/>
                <a:ext cx="1142999" cy="533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rgbClr val="006600"/>
                    </a:solidFill>
                  </a:rPr>
                  <a:t>Left Shift 2-bit</a:t>
                </a:r>
                <a:endParaRPr lang="en-SG" sz="1100" b="1" dirty="0">
                  <a:solidFill>
                    <a:srgbClr val="006600"/>
                  </a:solidFill>
                </a:endParaRPr>
              </a:p>
            </p:txBody>
          </p:sp>
          <p:sp>
            <p:nvSpPr>
              <p:cNvPr id="79" name="Rectangle 152"/>
              <p:cNvSpPr>
                <a:spLocks noChangeArrowheads="1"/>
              </p:cNvSpPr>
              <p:nvPr/>
            </p:nvSpPr>
            <p:spPr bwMode="auto">
              <a:xfrm>
                <a:off x="1976437" y="609600"/>
                <a:ext cx="457200" cy="762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r>
                  <a:rPr lang="en-US" sz="1400" b="1" dirty="0">
                    <a:solidFill>
                      <a:srgbClr val="006600"/>
                    </a:solidFill>
                  </a:rPr>
                  <a:t>PC</a:t>
                </a:r>
              </a:p>
            </p:txBody>
          </p:sp>
          <p:grpSp>
            <p:nvGrpSpPr>
              <p:cNvPr id="80" name="Group 170"/>
              <p:cNvGrpSpPr/>
              <p:nvPr/>
            </p:nvGrpSpPr>
            <p:grpSpPr>
              <a:xfrm>
                <a:off x="3011487" y="609600"/>
                <a:ext cx="569913" cy="673099"/>
                <a:chOff x="3011487" y="674688"/>
                <a:chExt cx="569913" cy="673099"/>
              </a:xfrm>
            </p:grpSpPr>
            <p:sp>
              <p:nvSpPr>
                <p:cNvPr id="142" name="Line 155"/>
                <p:cNvSpPr>
                  <a:spLocks noChangeShapeType="1"/>
                </p:cNvSpPr>
                <p:nvPr/>
              </p:nvSpPr>
              <p:spPr bwMode="auto">
                <a:xfrm>
                  <a:off x="3011487" y="674688"/>
                  <a:ext cx="569912" cy="1762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3" name="Line 156"/>
                <p:cNvSpPr>
                  <a:spLocks noChangeShapeType="1"/>
                </p:cNvSpPr>
                <p:nvPr/>
              </p:nvSpPr>
              <p:spPr bwMode="auto">
                <a:xfrm>
                  <a:off x="3581400" y="850900"/>
                  <a:ext cx="0" cy="3048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4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3011487" y="1155700"/>
                  <a:ext cx="569912" cy="1920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5" name="Line 158"/>
                <p:cNvSpPr>
                  <a:spLocks noChangeShapeType="1"/>
                </p:cNvSpPr>
                <p:nvPr/>
              </p:nvSpPr>
              <p:spPr bwMode="auto">
                <a:xfrm flipV="1">
                  <a:off x="3011487" y="1076325"/>
                  <a:ext cx="1587" cy="2714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6" name="Line 159"/>
                <p:cNvSpPr>
                  <a:spLocks noChangeShapeType="1"/>
                </p:cNvSpPr>
                <p:nvPr/>
              </p:nvSpPr>
              <p:spPr bwMode="auto">
                <a:xfrm flipV="1">
                  <a:off x="3011487" y="995363"/>
                  <a:ext cx="74612" cy="809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7" name="Line 160"/>
                <p:cNvSpPr>
                  <a:spLocks noChangeShapeType="1"/>
                </p:cNvSpPr>
                <p:nvPr/>
              </p:nvSpPr>
              <p:spPr bwMode="auto">
                <a:xfrm>
                  <a:off x="3011487" y="900113"/>
                  <a:ext cx="74612" cy="9525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8" name="Line 161"/>
                <p:cNvSpPr>
                  <a:spLocks noChangeShapeType="1"/>
                </p:cNvSpPr>
                <p:nvPr/>
              </p:nvSpPr>
              <p:spPr bwMode="auto">
                <a:xfrm flipV="1">
                  <a:off x="3011487" y="674688"/>
                  <a:ext cx="1587" cy="2254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9" name="Text Box 162"/>
                <p:cNvSpPr txBox="1">
                  <a:spLocks noChangeArrowheads="1"/>
                </p:cNvSpPr>
                <p:nvPr/>
              </p:nvSpPr>
              <p:spPr bwMode="auto">
                <a:xfrm>
                  <a:off x="3024187" y="838200"/>
                  <a:ext cx="531812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200" b="1" i="1">
                      <a:solidFill>
                        <a:srgbClr val="006600"/>
                      </a:solidFill>
                      <a:latin typeface="Verdana" pitchFamily="34" charset="0"/>
                    </a:rPr>
                    <a:t>Add</a:t>
                  </a:r>
                </a:p>
              </p:txBody>
            </p:sp>
          </p:grpSp>
          <p:sp>
            <p:nvSpPr>
              <p:cNvPr id="81" name="Line 163"/>
              <p:cNvSpPr>
                <a:spLocks noChangeShapeType="1"/>
              </p:cNvSpPr>
              <p:nvPr/>
            </p:nvSpPr>
            <p:spPr bwMode="auto">
              <a:xfrm>
                <a:off x="2747962" y="1163638"/>
                <a:ext cx="265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sp>
            <p:nvSpPr>
              <p:cNvPr id="82" name="Text Box 167"/>
              <p:cNvSpPr txBox="1">
                <a:spLocks noChangeArrowheads="1"/>
              </p:cNvSpPr>
              <p:nvPr/>
            </p:nvSpPr>
            <p:spPr bwMode="auto">
              <a:xfrm>
                <a:off x="2536825" y="1018401"/>
                <a:ext cx="201612" cy="276999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6600"/>
                    </a:solidFill>
                    <a:latin typeface="Verdana" pitchFamily="34" charset="0"/>
                  </a:rPr>
                  <a:t>4</a:t>
                </a:r>
              </a:p>
            </p:txBody>
          </p:sp>
          <p:sp>
            <p:nvSpPr>
              <p:cNvPr id="83" name="Line 175"/>
              <p:cNvSpPr>
                <a:spLocks noChangeShapeType="1"/>
              </p:cNvSpPr>
              <p:nvPr/>
            </p:nvSpPr>
            <p:spPr bwMode="auto">
              <a:xfrm flipV="1">
                <a:off x="2433635" y="750498"/>
                <a:ext cx="576983" cy="115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84" name="Straight Arrow Connector 136"/>
              <p:cNvCxnSpPr/>
              <p:nvPr/>
            </p:nvCxnSpPr>
            <p:spPr>
              <a:xfrm>
                <a:off x="4572000" y="914400"/>
                <a:ext cx="1522413" cy="351365"/>
              </a:xfrm>
              <a:prstGeom prst="bentConnector3">
                <a:avLst>
                  <a:gd name="adj1" fmla="val 504"/>
                </a:avLst>
              </a:prstGeom>
              <a:noFill/>
              <a:ln w="9525">
                <a:solidFill>
                  <a:schemeClr val="tx1"/>
                </a:solidFill>
                <a:round/>
                <a:headEnd type="oval"/>
                <a:tailEnd type="triangle" w="med" len="med"/>
              </a:ln>
            </p:spPr>
          </p:cxnSp>
          <p:sp>
            <p:nvSpPr>
              <p:cNvPr id="85" name="Line 28"/>
              <p:cNvSpPr>
                <a:spLocks noChangeShapeType="1"/>
              </p:cNvSpPr>
              <p:nvPr/>
            </p:nvSpPr>
            <p:spPr bwMode="auto">
              <a:xfrm flipV="1">
                <a:off x="3581400" y="914400"/>
                <a:ext cx="3505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sp>
            <p:nvSpPr>
              <p:cNvPr id="86" name="Line 28"/>
              <p:cNvSpPr>
                <a:spLocks noChangeShapeType="1"/>
              </p:cNvSpPr>
              <p:nvPr/>
            </p:nvSpPr>
            <p:spPr bwMode="auto">
              <a:xfrm flipV="1">
                <a:off x="6705600" y="15240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grpSp>
            <p:nvGrpSpPr>
              <p:cNvPr id="87" name="Group 108"/>
              <p:cNvGrpSpPr/>
              <p:nvPr/>
            </p:nvGrpSpPr>
            <p:grpSpPr>
              <a:xfrm>
                <a:off x="6096000" y="1143000"/>
                <a:ext cx="587374" cy="673099"/>
                <a:chOff x="5945188" y="2195513"/>
                <a:chExt cx="587374" cy="673099"/>
              </a:xfrm>
            </p:grpSpPr>
            <p:sp>
              <p:nvSpPr>
                <p:cNvPr id="134" name="Line 176"/>
                <p:cNvSpPr>
                  <a:spLocks noChangeShapeType="1"/>
                </p:cNvSpPr>
                <p:nvPr/>
              </p:nvSpPr>
              <p:spPr bwMode="auto">
                <a:xfrm>
                  <a:off x="5945188" y="2195513"/>
                  <a:ext cx="571500" cy="1762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5" name="Line 177"/>
                <p:cNvSpPr>
                  <a:spLocks noChangeShapeType="1"/>
                </p:cNvSpPr>
                <p:nvPr/>
              </p:nvSpPr>
              <p:spPr bwMode="auto">
                <a:xfrm>
                  <a:off x="6516688" y="2371725"/>
                  <a:ext cx="0" cy="3048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6" name="Line 178"/>
                <p:cNvSpPr>
                  <a:spLocks noChangeShapeType="1"/>
                </p:cNvSpPr>
                <p:nvPr/>
              </p:nvSpPr>
              <p:spPr bwMode="auto">
                <a:xfrm flipH="1">
                  <a:off x="5945188" y="2676525"/>
                  <a:ext cx="571500" cy="1920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7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5945188" y="2597150"/>
                  <a:ext cx="1587" cy="2714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8" name="Line 180"/>
                <p:cNvSpPr>
                  <a:spLocks noChangeShapeType="1"/>
                </p:cNvSpPr>
                <p:nvPr/>
              </p:nvSpPr>
              <p:spPr bwMode="auto">
                <a:xfrm flipV="1">
                  <a:off x="5945188" y="2516188"/>
                  <a:ext cx="76200" cy="809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39" name="Line 181"/>
                <p:cNvSpPr>
                  <a:spLocks noChangeShapeType="1"/>
                </p:cNvSpPr>
                <p:nvPr/>
              </p:nvSpPr>
              <p:spPr bwMode="auto">
                <a:xfrm>
                  <a:off x="5945188" y="2420938"/>
                  <a:ext cx="76200" cy="9525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0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5945188" y="2195513"/>
                  <a:ext cx="1587" cy="2254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>
                    <a:solidFill>
                      <a:srgbClr val="006600"/>
                    </a:solidFill>
                  </a:endParaRPr>
                </a:p>
              </p:txBody>
            </p:sp>
            <p:sp>
              <p:nvSpPr>
                <p:cNvPr id="141" name="Text Box 183"/>
                <p:cNvSpPr txBox="1">
                  <a:spLocks noChangeArrowheads="1"/>
                </p:cNvSpPr>
                <p:nvPr/>
              </p:nvSpPr>
              <p:spPr bwMode="auto">
                <a:xfrm>
                  <a:off x="6000750" y="2362200"/>
                  <a:ext cx="531812" cy="27463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200" b="1" i="1" dirty="0">
                      <a:solidFill>
                        <a:srgbClr val="006600"/>
                      </a:solidFill>
                      <a:latin typeface="Verdana" pitchFamily="34" charset="0"/>
                    </a:rPr>
                    <a:t>Add</a:t>
                  </a:r>
                </a:p>
              </p:txBody>
            </p:sp>
          </p:grpSp>
          <p:sp>
            <p:nvSpPr>
              <p:cNvPr id="88" name="Line 16"/>
              <p:cNvSpPr>
                <a:spLocks noChangeShapeType="1"/>
              </p:cNvSpPr>
              <p:nvPr/>
            </p:nvSpPr>
            <p:spPr bwMode="auto">
              <a:xfrm>
                <a:off x="7239000" y="16002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89" name="Straight Arrow Connector 136"/>
              <p:cNvCxnSpPr>
                <a:stCxn id="118" idx="3"/>
                <a:endCxn id="79" idx="0"/>
              </p:cNvCxnSpPr>
              <p:nvPr/>
            </p:nvCxnSpPr>
            <p:spPr>
              <a:xfrm flipH="1" flipV="1">
                <a:off x="2205037" y="609600"/>
                <a:ext cx="5145706" cy="609600"/>
              </a:xfrm>
              <a:prstGeom prst="bentConnector4">
                <a:avLst>
                  <a:gd name="adj1" fmla="val -4443"/>
                  <a:gd name="adj2" fmla="val 137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0" name="Straight Connector 89"/>
              <p:cNvCxnSpPr>
                <a:endCxn id="78" idx="4"/>
              </p:cNvCxnSpPr>
              <p:nvPr/>
            </p:nvCxnSpPr>
            <p:spPr>
              <a:xfrm flipV="1">
                <a:off x="4572000" y="1905000"/>
                <a:ext cx="38100" cy="289560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52"/>
              <p:cNvSpPr>
                <a:spLocks noChangeArrowheads="1"/>
              </p:cNvSpPr>
              <p:nvPr/>
            </p:nvSpPr>
            <p:spPr bwMode="auto">
              <a:xfrm>
                <a:off x="550214" y="420993"/>
                <a:ext cx="1124600" cy="1407806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Text Box 55"/>
              <p:cNvSpPr txBox="1">
                <a:spLocks noChangeArrowheads="1"/>
              </p:cNvSpPr>
              <p:nvPr/>
            </p:nvSpPr>
            <p:spPr bwMode="auto">
              <a:xfrm>
                <a:off x="542925" y="424624"/>
                <a:ext cx="1152881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rgbClr val="C00000"/>
                    </a:solidFill>
                    <a:latin typeface="Verdana" pitchFamily="34" charset="0"/>
                  </a:rPr>
                  <a:t>Instruction</a:t>
                </a:r>
              </a:p>
              <a:p>
                <a:pPr algn="ctr"/>
                <a:r>
                  <a:rPr lang="en-US" sz="1200" b="1" i="1" dirty="0">
                    <a:solidFill>
                      <a:srgbClr val="C00000"/>
                    </a:solidFill>
                    <a:latin typeface="Verdana" pitchFamily="34" charset="0"/>
                  </a:rPr>
                  <a:t>Memory</a:t>
                </a:r>
              </a:p>
            </p:txBody>
          </p:sp>
          <p:sp>
            <p:nvSpPr>
              <p:cNvPr id="93" name="Text Box 49"/>
              <p:cNvSpPr txBox="1">
                <a:spLocks noChangeArrowheads="1"/>
              </p:cNvSpPr>
              <p:nvPr/>
            </p:nvSpPr>
            <p:spPr bwMode="auto">
              <a:xfrm>
                <a:off x="5751512" y="3335337"/>
                <a:ext cx="801688" cy="246063"/>
              </a:xfrm>
              <a:prstGeom prst="rect">
                <a:avLst/>
              </a:prstGeom>
              <a:noFill/>
              <a:ln w="1587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dirty="0">
                    <a:latin typeface="Verdana" pitchFamily="34" charset="0"/>
                  </a:rPr>
                  <a:t>is0?</a:t>
                </a:r>
              </a:p>
            </p:txBody>
          </p:sp>
          <p:sp>
            <p:nvSpPr>
              <p:cNvPr id="94" name="Text Box 56"/>
              <p:cNvSpPr txBox="1">
                <a:spLocks noChangeArrowheads="1"/>
              </p:cNvSpPr>
              <p:nvPr/>
            </p:nvSpPr>
            <p:spPr bwMode="auto">
              <a:xfrm>
                <a:off x="1002647" y="1600200"/>
                <a:ext cx="763351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 dirty="0">
                    <a:latin typeface="Verdana" pitchFamily="34" charset="0"/>
                  </a:rPr>
                  <a:t>Address</a:t>
                </a:r>
              </a:p>
            </p:txBody>
          </p:sp>
          <p:cxnSp>
            <p:nvCxnSpPr>
              <p:cNvPr id="95" name="Straight Arrow Connector 136"/>
              <p:cNvCxnSpPr>
                <a:endCxn id="94" idx="3"/>
              </p:cNvCxnSpPr>
              <p:nvPr/>
            </p:nvCxnSpPr>
            <p:spPr>
              <a:xfrm rot="5400000">
                <a:off x="1615281" y="823119"/>
                <a:ext cx="960438" cy="838200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/>
                <a:tailEnd type="triangle" w="med" len="med"/>
              </a:ln>
            </p:spPr>
          </p:cxnSp>
          <p:sp>
            <p:nvSpPr>
              <p:cNvPr id="96" name="Text Box 56"/>
              <p:cNvSpPr txBox="1">
                <a:spLocks noChangeArrowheads="1"/>
              </p:cNvSpPr>
              <p:nvPr/>
            </p:nvSpPr>
            <p:spPr bwMode="auto">
              <a:xfrm>
                <a:off x="533400" y="1066800"/>
                <a:ext cx="990977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 dirty="0">
                    <a:latin typeface="Verdana" pitchFamily="34" charset="0"/>
                  </a:rPr>
                  <a:t>Instruction</a:t>
                </a:r>
              </a:p>
            </p:txBody>
          </p:sp>
          <p:cxnSp>
            <p:nvCxnSpPr>
              <p:cNvPr id="97" name="Straight Arrow Connector 136"/>
              <p:cNvCxnSpPr>
                <a:stCxn id="96" idx="1"/>
                <a:endCxn id="158" idx="2"/>
              </p:cNvCxnSpPr>
              <p:nvPr/>
            </p:nvCxnSpPr>
            <p:spPr>
              <a:xfrm rot="10800000" flipV="1">
                <a:off x="533400" y="1189910"/>
                <a:ext cx="12700" cy="2524839"/>
              </a:xfrm>
              <a:prstGeom prst="bentConnector3">
                <a:avLst>
                  <a:gd name="adj1" fmla="val 25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8" name="Left Bracket 97"/>
              <p:cNvSpPr/>
              <p:nvPr/>
            </p:nvSpPr>
            <p:spPr>
              <a:xfrm>
                <a:off x="533400" y="1981200"/>
                <a:ext cx="76200" cy="4038600"/>
              </a:xfrm>
              <a:prstGeom prst="leftBracke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9" name="Text Box 319"/>
              <p:cNvSpPr txBox="1">
                <a:spLocks noChangeArrowheads="1"/>
              </p:cNvSpPr>
              <p:nvPr/>
            </p:nvSpPr>
            <p:spPr bwMode="auto">
              <a:xfrm>
                <a:off x="1752600" y="4876800"/>
                <a:ext cx="805028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660066"/>
                    </a:solidFill>
                    <a:latin typeface="Verdana" pitchFamily="34" charset="0"/>
                  </a:rPr>
                  <a:t>RegDst</a:t>
                </a:r>
                <a:endParaRPr lang="en-US" sz="1200" b="1" dirty="0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00" name="Line 16"/>
              <p:cNvSpPr>
                <a:spLocks noChangeShapeType="1"/>
              </p:cNvSpPr>
              <p:nvPr/>
            </p:nvSpPr>
            <p:spPr bwMode="auto">
              <a:xfrm flipH="1">
                <a:off x="2362200" y="4800600"/>
                <a:ext cx="0" cy="152400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60"/>
              <p:cNvSpPr>
                <a:spLocks noChangeShapeType="1"/>
              </p:cNvSpPr>
              <p:nvPr/>
            </p:nvSpPr>
            <p:spPr bwMode="auto">
              <a:xfrm>
                <a:off x="7391400" y="5325534"/>
                <a:ext cx="0" cy="304800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Text Box 62"/>
              <p:cNvSpPr txBox="1">
                <a:spLocks noChangeArrowheads="1"/>
              </p:cNvSpPr>
              <p:nvPr/>
            </p:nvSpPr>
            <p:spPr bwMode="auto">
              <a:xfrm>
                <a:off x="6858000" y="5562600"/>
                <a:ext cx="1029449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 err="1">
                    <a:solidFill>
                      <a:srgbClr val="660066"/>
                    </a:solidFill>
                    <a:latin typeface="Verdana" pitchFamily="34" charset="0"/>
                  </a:rPr>
                  <a:t>MemRead</a:t>
                </a:r>
                <a:endParaRPr lang="en-US" sz="1200" b="1" dirty="0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03" name="Line 16"/>
              <p:cNvSpPr>
                <a:spLocks noChangeShapeType="1"/>
              </p:cNvSpPr>
              <p:nvPr/>
            </p:nvSpPr>
            <p:spPr bwMode="auto">
              <a:xfrm>
                <a:off x="5105400" y="3886200"/>
                <a:ext cx="0" cy="1920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16"/>
              <p:cNvSpPr>
                <a:spLocks noChangeShapeType="1"/>
              </p:cNvSpPr>
              <p:nvPr/>
            </p:nvSpPr>
            <p:spPr bwMode="auto">
              <a:xfrm>
                <a:off x="8517148" y="4556182"/>
                <a:ext cx="0" cy="268288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8382000" y="4724400"/>
                <a:ext cx="264143" cy="914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006600"/>
                    </a:solidFill>
                  </a:rPr>
                  <a:t>MUX</a:t>
                </a:r>
                <a:endParaRPr lang="en-SG" sz="1600" b="1" dirty="0">
                  <a:solidFill>
                    <a:srgbClr val="006600"/>
                  </a:solidFill>
                </a:endParaRP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 rot="5400000">
                <a:off x="2514600" y="1752600"/>
                <a:ext cx="1371600" cy="762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Control</a:t>
                </a:r>
              </a:p>
            </p:txBody>
          </p:sp>
          <p:cxnSp>
            <p:nvCxnSpPr>
              <p:cNvPr id="107" name="Elbow Connector 106"/>
              <p:cNvCxnSpPr/>
              <p:nvPr/>
            </p:nvCxnSpPr>
            <p:spPr>
              <a:xfrm rot="5400000" flipH="1" flipV="1">
                <a:off x="5078802" y="5436798"/>
                <a:ext cx="1653396" cy="228600"/>
              </a:xfrm>
              <a:prstGeom prst="bentConnector3">
                <a:avLst>
                  <a:gd name="adj1" fmla="val -696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Elbow Connector 167"/>
              <p:cNvCxnSpPr>
                <a:endCxn id="132" idx="2"/>
              </p:cNvCxnSpPr>
              <p:nvPr/>
            </p:nvCxnSpPr>
            <p:spPr>
              <a:xfrm>
                <a:off x="3581400" y="2286000"/>
                <a:ext cx="3759892" cy="1334854"/>
              </a:xfrm>
              <a:prstGeom prst="bentConnector4">
                <a:avLst>
                  <a:gd name="adj1" fmla="val 99996"/>
                  <a:gd name="adj2" fmla="val 101588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Elbow Connector 108"/>
              <p:cNvCxnSpPr/>
              <p:nvPr/>
            </p:nvCxnSpPr>
            <p:spPr>
              <a:xfrm>
                <a:off x="3604404" y="2146540"/>
                <a:ext cx="4929996" cy="2425460"/>
              </a:xfrm>
              <a:prstGeom prst="bentConnector3">
                <a:avLst>
                  <a:gd name="adj1" fmla="val 99694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Elbow Connector 109"/>
              <p:cNvCxnSpPr/>
              <p:nvPr/>
            </p:nvCxnSpPr>
            <p:spPr>
              <a:xfrm>
                <a:off x="3581400" y="2514600"/>
                <a:ext cx="1524000" cy="1371600"/>
              </a:xfrm>
              <a:prstGeom prst="bentConnector3">
                <a:avLst>
                  <a:gd name="adj1" fmla="val 99811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Elbow Connector 110"/>
              <p:cNvCxnSpPr/>
              <p:nvPr/>
            </p:nvCxnSpPr>
            <p:spPr>
              <a:xfrm>
                <a:off x="3581400" y="2667000"/>
                <a:ext cx="3810000" cy="2971800"/>
              </a:xfrm>
              <a:prstGeom prst="bentConnector3">
                <a:avLst>
                  <a:gd name="adj1" fmla="val 21698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Elbow Connector 111"/>
              <p:cNvCxnSpPr/>
              <p:nvPr/>
            </p:nvCxnSpPr>
            <p:spPr>
              <a:xfrm rot="16200000" flipH="1">
                <a:off x="2362200" y="3429000"/>
                <a:ext cx="1905000" cy="685800"/>
              </a:xfrm>
              <a:prstGeom prst="bentConnector3">
                <a:avLst>
                  <a:gd name="adj1" fmla="val 100717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Elbow Connector 112"/>
              <p:cNvCxnSpPr/>
              <p:nvPr/>
            </p:nvCxnSpPr>
            <p:spPr>
              <a:xfrm rot="16200000" flipH="1">
                <a:off x="990600" y="3581400"/>
                <a:ext cx="2438400" cy="304800"/>
              </a:xfrm>
              <a:prstGeom prst="bentConnector3">
                <a:avLst>
                  <a:gd name="adj1" fmla="val 99653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057400" y="2514600"/>
                <a:ext cx="762000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endCxn id="106" idx="2"/>
              </p:cNvCxnSpPr>
              <p:nvPr/>
            </p:nvCxnSpPr>
            <p:spPr>
              <a:xfrm>
                <a:off x="1295400" y="2133600"/>
                <a:ext cx="1524000" cy="0"/>
              </a:xfrm>
              <a:prstGeom prst="line">
                <a:avLst/>
              </a:prstGeom>
              <a:ln w="2222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Elbow Connector 115"/>
              <p:cNvCxnSpPr>
                <a:stCxn id="12" idx="1"/>
              </p:cNvCxnSpPr>
              <p:nvPr/>
            </p:nvCxnSpPr>
            <p:spPr>
              <a:xfrm rot="10800000">
                <a:off x="1295400" y="5715000"/>
                <a:ext cx="3124200" cy="609600"/>
              </a:xfrm>
              <a:prstGeom prst="bentConnector3">
                <a:avLst>
                  <a:gd name="adj1" fmla="val 67615"/>
                </a:avLst>
              </a:prstGeom>
              <a:ln w="2222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 Box 319"/>
              <p:cNvSpPr txBox="1">
                <a:spLocks noChangeArrowheads="1"/>
              </p:cNvSpPr>
              <p:nvPr/>
            </p:nvSpPr>
            <p:spPr bwMode="auto">
              <a:xfrm>
                <a:off x="7162800" y="1676400"/>
                <a:ext cx="683199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660066"/>
                    </a:solidFill>
                    <a:latin typeface="Verdana" pitchFamily="34" charset="0"/>
                  </a:rPr>
                  <a:t>PCSrc</a:t>
                </a:r>
                <a:endParaRPr lang="en-US" sz="1200" b="1" dirty="0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7086600" y="762000"/>
                <a:ext cx="264143" cy="914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006600"/>
                    </a:solidFill>
                  </a:rPr>
                  <a:t>MUX</a:t>
                </a:r>
                <a:endParaRPr lang="en-SG" sz="1600" b="1" dirty="0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119" name="Elbow Connector 167"/>
              <p:cNvCxnSpPr/>
              <p:nvPr/>
            </p:nvCxnSpPr>
            <p:spPr>
              <a:xfrm flipV="1">
                <a:off x="3581400" y="1855433"/>
                <a:ext cx="3094608" cy="170158"/>
              </a:xfrm>
              <a:prstGeom prst="bentConnector3">
                <a:avLst>
                  <a:gd name="adj1" fmla="val 50000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Elbow Connector 167"/>
              <p:cNvCxnSpPr/>
              <p:nvPr/>
            </p:nvCxnSpPr>
            <p:spPr>
              <a:xfrm rot="5400000" flipH="1" flipV="1">
                <a:off x="5638800" y="2667000"/>
                <a:ext cx="1524000" cy="152400"/>
              </a:xfrm>
              <a:prstGeom prst="bentConnector3">
                <a:avLst>
                  <a:gd name="adj1" fmla="val -97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477000" y="1981200"/>
                <a:ext cx="152400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Flowchart: Delay 121"/>
              <p:cNvSpPr/>
              <p:nvPr/>
            </p:nvSpPr>
            <p:spPr>
              <a:xfrm>
                <a:off x="6629400" y="1752600"/>
                <a:ext cx="304800" cy="304800"/>
              </a:xfrm>
              <a:prstGeom prst="flowChartDelay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 flipV="1">
                <a:off x="6934200" y="1899821"/>
                <a:ext cx="292223" cy="5179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 Box 319"/>
              <p:cNvSpPr txBox="1">
                <a:spLocks noChangeArrowheads="1"/>
              </p:cNvSpPr>
              <p:nvPr/>
            </p:nvSpPr>
            <p:spPr bwMode="auto">
              <a:xfrm>
                <a:off x="3528501" y="1752600"/>
                <a:ext cx="788999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660066"/>
                    </a:solidFill>
                    <a:latin typeface="Verdana" pitchFamily="34" charset="0"/>
                  </a:rPr>
                  <a:t>Branch</a:t>
                </a:r>
              </a:p>
            </p:txBody>
          </p:sp>
          <p:cxnSp>
            <p:nvCxnSpPr>
              <p:cNvPr id="125" name="Elbow Connector 124"/>
              <p:cNvCxnSpPr/>
              <p:nvPr/>
            </p:nvCxnSpPr>
            <p:spPr>
              <a:xfrm rot="16200000" flipH="1">
                <a:off x="1790700" y="3467100"/>
                <a:ext cx="3429000" cy="1828800"/>
              </a:xfrm>
              <a:prstGeom prst="bentConnector3">
                <a:avLst>
                  <a:gd name="adj1" fmla="val 100123"/>
                </a:avLst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2590800" y="2667000"/>
                <a:ext cx="228600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 Box 46"/>
              <p:cNvSpPr txBox="1">
                <a:spLocks noChangeArrowheads="1"/>
              </p:cNvSpPr>
              <p:nvPr/>
            </p:nvSpPr>
            <p:spPr bwMode="auto">
              <a:xfrm>
                <a:off x="5410200" y="4724400"/>
                <a:ext cx="1138452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660066"/>
                    </a:solidFill>
                    <a:latin typeface="Verdana" pitchFamily="34" charset="0"/>
                  </a:rPr>
                  <a:t>ALUcontrol</a:t>
                </a:r>
                <a:endParaRPr lang="en-US" sz="1200" b="1" dirty="0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28" name="Text Box 324"/>
              <p:cNvSpPr txBox="1">
                <a:spLocks noChangeArrowheads="1"/>
              </p:cNvSpPr>
              <p:nvPr/>
            </p:nvSpPr>
            <p:spPr bwMode="auto">
              <a:xfrm>
                <a:off x="1295400" y="2133600"/>
                <a:ext cx="1077539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 dirty="0">
                    <a:latin typeface="Verdana" pitchFamily="34" charset="0"/>
                  </a:rPr>
                  <a:t>Inst [31:26]</a:t>
                </a:r>
              </a:p>
            </p:txBody>
          </p:sp>
          <p:sp>
            <p:nvSpPr>
              <p:cNvPr id="129" name="Text Box 324"/>
              <p:cNvSpPr txBox="1">
                <a:spLocks noChangeArrowheads="1"/>
              </p:cNvSpPr>
              <p:nvPr/>
            </p:nvSpPr>
            <p:spPr bwMode="auto">
              <a:xfrm>
                <a:off x="1219200" y="5697379"/>
                <a:ext cx="894797" cy="24622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 dirty="0">
                    <a:latin typeface="Verdana" pitchFamily="34" charset="0"/>
                  </a:rPr>
                  <a:t>Inst [5:0]</a:t>
                </a:r>
              </a:p>
            </p:txBody>
          </p:sp>
          <p:sp>
            <p:nvSpPr>
              <p:cNvPr id="130" name="Text Box 319"/>
              <p:cNvSpPr txBox="1">
                <a:spLocks noChangeArrowheads="1"/>
              </p:cNvSpPr>
              <p:nvPr/>
            </p:nvSpPr>
            <p:spPr bwMode="auto">
              <a:xfrm>
                <a:off x="2535692" y="5867400"/>
                <a:ext cx="740908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660066"/>
                    </a:solidFill>
                    <a:latin typeface="Verdana" pitchFamily="34" charset="0"/>
                  </a:rPr>
                  <a:t>ALUop</a:t>
                </a:r>
                <a:endParaRPr lang="en-US" sz="1200" b="1" dirty="0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31" name="Text Box 319"/>
              <p:cNvSpPr txBox="1">
                <a:spLocks noChangeArrowheads="1"/>
              </p:cNvSpPr>
              <p:nvPr/>
            </p:nvSpPr>
            <p:spPr bwMode="auto">
              <a:xfrm>
                <a:off x="7963638" y="4276576"/>
                <a:ext cx="1136850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660066"/>
                    </a:solidFill>
                    <a:latin typeface="Verdana" pitchFamily="34" charset="0"/>
                  </a:rPr>
                  <a:t>MemToReg</a:t>
                </a:r>
                <a:endParaRPr lang="en-US" sz="1200" b="1" dirty="0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32" name="Text Box 63"/>
              <p:cNvSpPr txBox="1">
                <a:spLocks noChangeArrowheads="1"/>
              </p:cNvSpPr>
              <p:nvPr/>
            </p:nvSpPr>
            <p:spPr bwMode="auto">
              <a:xfrm>
                <a:off x="6804927" y="3343855"/>
                <a:ext cx="1072730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 err="1">
                    <a:solidFill>
                      <a:srgbClr val="660066"/>
                    </a:solidFill>
                    <a:latin typeface="Verdana" pitchFamily="34" charset="0"/>
                  </a:rPr>
                  <a:t>MemWrite</a:t>
                </a:r>
                <a:endParaRPr lang="en-US" sz="1200" b="1" dirty="0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  <p:sp>
            <p:nvSpPr>
              <p:cNvPr id="133" name="Text Box 319"/>
              <p:cNvSpPr txBox="1">
                <a:spLocks noChangeArrowheads="1"/>
              </p:cNvSpPr>
              <p:nvPr/>
            </p:nvSpPr>
            <p:spPr bwMode="auto">
              <a:xfrm>
                <a:off x="4759175" y="3685401"/>
                <a:ext cx="803425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660066"/>
                    </a:solidFill>
                    <a:latin typeface="Verdana" pitchFamily="34" charset="0"/>
                  </a:rPr>
                  <a:t>ALUSrc</a:t>
                </a:r>
                <a:endParaRPr lang="en-US" sz="1200" b="1" dirty="0">
                  <a:solidFill>
                    <a:srgbClr val="660066"/>
                  </a:solidFill>
                  <a:latin typeface="Verdana" pitchFamily="34" charset="0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8597709" y="-160814"/>
              <a:ext cx="533400" cy="320040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Datapath</a:t>
              </a:r>
              <a:r>
                <a:rPr lang="en-US" sz="2400" b="1" dirty="0">
                  <a:solidFill>
                    <a:schemeClr val="tx1"/>
                  </a:solidFill>
                </a:rPr>
                <a:t> &amp; Control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83052" y="3986059"/>
            <a:ext cx="246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0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endParaRPr lang="en-US" sz="1200" dirty="0" smtClean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6185450" y="4277082"/>
            <a:ext cx="246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0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endParaRPr lang="en-US" sz="1200" dirty="0" smtClean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8300482" y="1047877"/>
            <a:ext cx="246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0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endParaRPr lang="en-US" sz="1200" dirty="0" smtClean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9578987" y="5025863"/>
            <a:ext cx="246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1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endParaRPr lang="en-US" sz="1200" dirty="0" smtClean="0">
              <a:solidFill>
                <a:srgbClr val="C00000"/>
              </a:solidFill>
            </a:endParaRPr>
          </a:p>
          <a:p>
            <a:r>
              <a:rPr lang="en-US" sz="1200" dirty="0" smtClean="0">
                <a:solidFill>
                  <a:srgbClr val="C00000"/>
                </a:solidFill>
              </a:rPr>
              <a:t>0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3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86337-B3E0-40F2-9BAC-B21B9425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12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99A97-EC81-4B12-BCA3-E22D46404FF0}"/>
              </a:ext>
            </a:extLst>
          </p:cNvPr>
          <p:cNvSpPr txBox="1"/>
          <p:nvPr/>
        </p:nvSpPr>
        <p:spPr>
          <a:xfrm>
            <a:off x="1903228" y="1945759"/>
            <a:ext cx="8197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 smtClean="0"/>
              <a:t>AY2024</a:t>
            </a:r>
            <a:r>
              <a:rPr lang="en-US" sz="6000" dirty="0" smtClean="0"/>
              <a:t>/25 </a:t>
            </a:r>
            <a:r>
              <a:rPr lang="en-US" sz="6000" dirty="0"/>
              <a:t>Semester 1</a:t>
            </a:r>
            <a:endParaRPr lang="en-SG" sz="6000" dirty="0"/>
          </a:p>
        </p:txBody>
      </p:sp>
    </p:spTree>
    <p:extLst>
      <p:ext uri="{BB962C8B-B14F-4D97-AF65-F5344CB8AC3E}">
        <p14:creationId xmlns:p14="http://schemas.microsoft.com/office/powerpoint/2010/main" val="36538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13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l="16037" t="15190" r="49139" b="48319"/>
          <a:stretch/>
        </p:blipFill>
        <p:spPr>
          <a:xfrm>
            <a:off x="216914" y="722502"/>
            <a:ext cx="9558281" cy="563384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49190" y="1985554"/>
            <a:ext cx="1950720" cy="101566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2000" dirty="0" smtClean="0"/>
              <a:t>	00110010</a:t>
            </a:r>
            <a:r>
              <a:rPr lang="en-US" sz="2000" baseline="-25000" dirty="0" smtClean="0"/>
              <a:t>2</a:t>
            </a:r>
          </a:p>
          <a:p>
            <a:pPr>
              <a:tabLst>
                <a:tab pos="287338" algn="l"/>
              </a:tabLst>
            </a:pPr>
            <a:r>
              <a:rPr lang="en-US" sz="2000" dirty="0" smtClean="0"/>
              <a:t>+ 	00111101</a:t>
            </a:r>
            <a:r>
              <a:rPr lang="en-US" sz="2000" baseline="-25000" dirty="0" smtClean="0"/>
              <a:t>2</a:t>
            </a:r>
          </a:p>
          <a:p>
            <a:pPr>
              <a:tabLst>
                <a:tab pos="287338" algn="l"/>
              </a:tabLst>
            </a:pPr>
            <a:r>
              <a:rPr lang="en-US" sz="2000" dirty="0" smtClean="0"/>
              <a:t>= 	</a:t>
            </a:r>
            <a:r>
              <a:rPr lang="en-US" sz="2000" dirty="0" smtClean="0">
                <a:solidFill>
                  <a:srgbClr val="C00000"/>
                </a:solidFill>
              </a:rPr>
              <a:t>01101111</a:t>
            </a:r>
            <a:r>
              <a:rPr lang="en-US" sz="2000" baseline="-25000" dirty="0" smtClean="0">
                <a:solidFill>
                  <a:srgbClr val="C00000"/>
                </a:solidFill>
              </a:rPr>
              <a:t>2</a:t>
            </a:r>
            <a:endParaRPr lang="en-US" sz="2000" baseline="-25000" dirty="0">
              <a:solidFill>
                <a:srgbClr val="C0000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92183" y="2272937"/>
            <a:ext cx="1619794" cy="2873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5373013" y="4828903"/>
            <a:ext cx="4541008" cy="132343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SG" sz="2000" dirty="0" smtClean="0"/>
              <a:t>Taking </a:t>
            </a:r>
            <a:r>
              <a:rPr lang="en-SG" sz="2000" dirty="0"/>
              <a:t>away one bit for the sign bit, we are left with 136 bits. This gives nicely 34 hexadecimals ‘F’s – which will be the largest positive </a:t>
            </a:r>
            <a:r>
              <a:rPr lang="en-SG" sz="2000" dirty="0" smtClean="0"/>
              <a:t>integer.</a:t>
            </a:r>
            <a:endParaRPr lang="en-US" sz="2000" baseline="-25000" dirty="0">
              <a:solidFill>
                <a:srgbClr val="C00000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92331" y="4786871"/>
            <a:ext cx="4410892" cy="2873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129" grpId="0" animBg="1"/>
      <p:bldP spid="1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14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04" t="23618" r="59000" b="38201"/>
          <a:stretch/>
        </p:blipFill>
        <p:spPr>
          <a:xfrm>
            <a:off x="243839" y="416191"/>
            <a:ext cx="9212982" cy="56377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0315" y="1542153"/>
            <a:ext cx="5904411" cy="240065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SG" dirty="0" smtClean="0"/>
              <a:t>No easy way. Have to try every option. </a:t>
            </a:r>
          </a:p>
          <a:p>
            <a:pPr marL="400050" indent="-400050"/>
            <a:r>
              <a:rPr lang="en-SG" sz="1600" dirty="0" smtClean="0"/>
              <a:t>(A) 	</a:t>
            </a:r>
            <a:r>
              <a:rPr lang="en-SG" sz="1600" dirty="0" err="1" smtClean="0"/>
              <a:t>3a79</a:t>
            </a:r>
            <a:r>
              <a:rPr lang="en-SG" sz="1600" baseline="-25000" dirty="0" err="1" smtClean="0"/>
              <a:t>12</a:t>
            </a:r>
            <a:r>
              <a:rPr lang="en-SG" sz="1600" dirty="0" smtClean="0"/>
              <a:t> </a:t>
            </a:r>
            <a:r>
              <a:rPr lang="en-SG" sz="1600" dirty="0"/>
              <a:t>= </a:t>
            </a:r>
            <a:r>
              <a:rPr lang="en-SG" sz="1600" dirty="0" smtClean="0"/>
              <a:t>6717</a:t>
            </a:r>
            <a:r>
              <a:rPr lang="en-SG" sz="1600" baseline="-25000" dirty="0" smtClean="0"/>
              <a:t>10</a:t>
            </a:r>
            <a:r>
              <a:rPr lang="en-SG" sz="1600" dirty="0" smtClean="0"/>
              <a:t> ; 2035</a:t>
            </a:r>
            <a:r>
              <a:rPr lang="en-SG" sz="1600" baseline="-25000" dirty="0" smtClean="0"/>
              <a:t>13</a:t>
            </a:r>
            <a:r>
              <a:rPr lang="en-SG" sz="1600" dirty="0" smtClean="0"/>
              <a:t> </a:t>
            </a:r>
            <a:r>
              <a:rPr lang="en-SG" sz="1600" dirty="0"/>
              <a:t>= </a:t>
            </a:r>
            <a:r>
              <a:rPr lang="en-SG" sz="1600" dirty="0" smtClean="0"/>
              <a:t>4438</a:t>
            </a:r>
            <a:r>
              <a:rPr lang="en-SG" sz="1600" baseline="-25000" dirty="0" smtClean="0"/>
              <a:t>10</a:t>
            </a:r>
            <a:r>
              <a:rPr lang="en-SG" sz="1600" dirty="0" smtClean="0"/>
              <a:t> ; 6717  </a:t>
            </a:r>
            <a:r>
              <a:rPr lang="en-SG" sz="1600" dirty="0"/>
              <a:t>-  4438  =  </a:t>
            </a:r>
            <a:r>
              <a:rPr lang="en-SG" sz="1600" dirty="0" smtClean="0"/>
              <a:t>2279; </a:t>
            </a:r>
          </a:p>
          <a:p>
            <a:pPr marL="400050" indent="-400050"/>
            <a:r>
              <a:rPr lang="en-SG" sz="1600" dirty="0" smtClean="0"/>
              <a:t>	1792</a:t>
            </a:r>
            <a:r>
              <a:rPr lang="en-SG" sz="1600" baseline="-25000" dirty="0" smtClean="0"/>
              <a:t>11</a:t>
            </a:r>
            <a:r>
              <a:rPr lang="en-SG" sz="1600" dirty="0" smtClean="0"/>
              <a:t>  </a:t>
            </a:r>
            <a:r>
              <a:rPr lang="en-SG" sz="1600" dirty="0"/>
              <a:t>=  </a:t>
            </a:r>
            <a:r>
              <a:rPr lang="en-SG" sz="1600" dirty="0" smtClean="0"/>
              <a:t>2279</a:t>
            </a:r>
            <a:r>
              <a:rPr lang="en-SG" sz="1600" baseline="-25000" dirty="0" smtClean="0"/>
              <a:t>10</a:t>
            </a:r>
          </a:p>
          <a:p>
            <a:pPr marL="400050" indent="-400050"/>
            <a:r>
              <a:rPr lang="en-US" sz="1600" dirty="0" smtClean="0"/>
              <a:t>(B)	</a:t>
            </a:r>
            <a:r>
              <a:rPr lang="en-SG" sz="1600" dirty="0" err="1" smtClean="0"/>
              <a:t>3a79</a:t>
            </a:r>
            <a:r>
              <a:rPr lang="en-SG" sz="1600" baseline="-25000" dirty="0" err="1" smtClean="0"/>
              <a:t>15</a:t>
            </a:r>
            <a:r>
              <a:rPr lang="en-SG" sz="1600" dirty="0" smtClean="0"/>
              <a:t> </a:t>
            </a:r>
            <a:r>
              <a:rPr lang="en-SG" sz="1600" dirty="0"/>
              <a:t>= </a:t>
            </a:r>
            <a:r>
              <a:rPr lang="en-SG" sz="1600" dirty="0" smtClean="0"/>
              <a:t>12489</a:t>
            </a:r>
            <a:r>
              <a:rPr lang="en-SG" sz="1600" baseline="-25000" dirty="0" smtClean="0"/>
              <a:t>10</a:t>
            </a:r>
            <a:r>
              <a:rPr lang="en-US" sz="1600" dirty="0"/>
              <a:t> </a:t>
            </a:r>
            <a:r>
              <a:rPr lang="en-SG" sz="1600" dirty="0" smtClean="0"/>
              <a:t>; 2035</a:t>
            </a:r>
            <a:r>
              <a:rPr lang="en-SG" sz="1600" baseline="-25000" dirty="0" smtClean="0"/>
              <a:t>16</a:t>
            </a:r>
            <a:r>
              <a:rPr lang="en-SG" sz="1600" dirty="0" smtClean="0"/>
              <a:t> </a:t>
            </a:r>
            <a:r>
              <a:rPr lang="en-SG" sz="1600" dirty="0"/>
              <a:t>= </a:t>
            </a:r>
            <a:r>
              <a:rPr lang="en-SG" sz="1600" dirty="0" smtClean="0"/>
              <a:t>8245</a:t>
            </a:r>
            <a:r>
              <a:rPr lang="en-SG" sz="1600" baseline="-25000" dirty="0" smtClean="0"/>
              <a:t>10</a:t>
            </a:r>
            <a:r>
              <a:rPr lang="en-SG" sz="1600" dirty="0" smtClean="0"/>
              <a:t> ; 12489  </a:t>
            </a:r>
            <a:r>
              <a:rPr lang="en-SG" sz="1600" dirty="0"/>
              <a:t>-  8245  =  </a:t>
            </a:r>
            <a:r>
              <a:rPr lang="en-SG" sz="1600" dirty="0" smtClean="0"/>
              <a:t>4244;</a:t>
            </a:r>
            <a:endParaRPr lang="en-US" sz="1600" dirty="0"/>
          </a:p>
          <a:p>
            <a:pPr marL="400050" indent="-400050"/>
            <a:r>
              <a:rPr lang="en-SG" sz="1600" dirty="0" smtClean="0"/>
              <a:t>	1792</a:t>
            </a:r>
            <a:r>
              <a:rPr lang="en-SG" sz="1600" baseline="-25000" dirty="0" smtClean="0"/>
              <a:t>14</a:t>
            </a:r>
            <a:r>
              <a:rPr lang="en-SG" sz="1600" dirty="0" smtClean="0"/>
              <a:t>  </a:t>
            </a:r>
            <a:r>
              <a:rPr lang="en-SG" sz="1600" dirty="0"/>
              <a:t>=  4244</a:t>
            </a:r>
            <a:r>
              <a:rPr lang="en-SG" sz="1600" baseline="-25000" dirty="0"/>
              <a:t>10</a:t>
            </a:r>
            <a:endParaRPr lang="en-US" sz="1600" dirty="0"/>
          </a:p>
          <a:p>
            <a:pPr marL="400050" indent="-400050"/>
            <a:r>
              <a:rPr lang="en-US" sz="1600" dirty="0" smtClean="0"/>
              <a:t>(C)</a:t>
            </a:r>
            <a:r>
              <a:rPr lang="en-US" sz="1600" dirty="0"/>
              <a:t>	</a:t>
            </a:r>
            <a:r>
              <a:rPr lang="en-SG" sz="1600" dirty="0" err="1" smtClean="0"/>
              <a:t>3a79</a:t>
            </a:r>
            <a:r>
              <a:rPr lang="en-SG" sz="1600" baseline="-25000" dirty="0" err="1" smtClean="0"/>
              <a:t>11</a:t>
            </a:r>
            <a:r>
              <a:rPr lang="en-SG" sz="1600" dirty="0" smtClean="0"/>
              <a:t> </a:t>
            </a:r>
            <a:r>
              <a:rPr lang="en-SG" sz="1600" dirty="0"/>
              <a:t>= </a:t>
            </a:r>
            <a:r>
              <a:rPr lang="en-SG" sz="1600" dirty="0" smtClean="0"/>
              <a:t>5289</a:t>
            </a:r>
            <a:r>
              <a:rPr lang="en-SG" sz="1600" baseline="-25000" dirty="0" smtClean="0"/>
              <a:t>10</a:t>
            </a:r>
            <a:r>
              <a:rPr lang="en-US" sz="1600" dirty="0" smtClean="0"/>
              <a:t> </a:t>
            </a:r>
            <a:r>
              <a:rPr lang="en-SG" sz="1600" dirty="0"/>
              <a:t>; </a:t>
            </a:r>
            <a:r>
              <a:rPr lang="en-SG" sz="1600" dirty="0" smtClean="0"/>
              <a:t>2035</a:t>
            </a:r>
            <a:r>
              <a:rPr lang="en-SG" sz="1600" baseline="-25000" dirty="0" smtClean="0"/>
              <a:t>12</a:t>
            </a:r>
            <a:r>
              <a:rPr lang="en-SG" sz="1600" dirty="0" smtClean="0"/>
              <a:t> </a:t>
            </a:r>
            <a:r>
              <a:rPr lang="en-SG" sz="1600" dirty="0"/>
              <a:t>= </a:t>
            </a:r>
            <a:r>
              <a:rPr lang="en-SG" sz="1600" dirty="0" smtClean="0"/>
              <a:t>3297</a:t>
            </a:r>
            <a:r>
              <a:rPr lang="en-SG" sz="1600" baseline="-25000" dirty="0" smtClean="0"/>
              <a:t>10</a:t>
            </a:r>
            <a:r>
              <a:rPr lang="en-SG" sz="1600" dirty="0" smtClean="0"/>
              <a:t> </a:t>
            </a:r>
            <a:r>
              <a:rPr lang="en-SG" sz="1600" dirty="0"/>
              <a:t>; </a:t>
            </a:r>
            <a:r>
              <a:rPr lang="en-SG" sz="1600" dirty="0" smtClean="0"/>
              <a:t>5289  </a:t>
            </a:r>
            <a:r>
              <a:rPr lang="en-SG" sz="1600" dirty="0"/>
              <a:t>-  </a:t>
            </a:r>
            <a:r>
              <a:rPr lang="en-SG" sz="1600" dirty="0" smtClean="0"/>
              <a:t>3297  </a:t>
            </a:r>
            <a:r>
              <a:rPr lang="en-SG" sz="1600" dirty="0"/>
              <a:t>=  </a:t>
            </a:r>
            <a:r>
              <a:rPr lang="en-SG" sz="1600" dirty="0" smtClean="0"/>
              <a:t>1792;</a:t>
            </a:r>
            <a:endParaRPr lang="en-US" sz="1600" dirty="0"/>
          </a:p>
          <a:p>
            <a:pPr marL="400050" indent="-400050"/>
            <a:r>
              <a:rPr lang="en-SG" sz="1600" dirty="0"/>
              <a:t>	</a:t>
            </a:r>
            <a:r>
              <a:rPr lang="en-SG" sz="1600" dirty="0" smtClean="0"/>
              <a:t>1792</a:t>
            </a:r>
            <a:r>
              <a:rPr lang="en-SG" sz="1600" baseline="-25000" dirty="0" smtClean="0"/>
              <a:t>10</a:t>
            </a:r>
            <a:r>
              <a:rPr lang="en-SG" sz="1600" dirty="0" smtClean="0"/>
              <a:t>  </a:t>
            </a:r>
            <a:r>
              <a:rPr lang="en-SG" sz="1600" dirty="0"/>
              <a:t>=  </a:t>
            </a:r>
            <a:r>
              <a:rPr lang="en-SG" sz="1600" dirty="0" smtClean="0"/>
              <a:t>1792</a:t>
            </a:r>
            <a:r>
              <a:rPr lang="en-SG" sz="1600" baseline="-25000" dirty="0" smtClean="0"/>
              <a:t>10</a:t>
            </a:r>
            <a:endParaRPr lang="en-US" sz="1600" dirty="0"/>
          </a:p>
          <a:p>
            <a:pPr marL="400050" indent="-400050"/>
            <a:r>
              <a:rPr lang="en-US" sz="1600" dirty="0" smtClean="0"/>
              <a:t>(D)</a:t>
            </a:r>
            <a:r>
              <a:rPr lang="en-US" sz="1600" dirty="0"/>
              <a:t>	</a:t>
            </a:r>
            <a:r>
              <a:rPr lang="en-SG" sz="1600" dirty="0" err="1" smtClean="0"/>
              <a:t>3a79</a:t>
            </a:r>
            <a:r>
              <a:rPr lang="en-SG" sz="1600" baseline="-25000" dirty="0" err="1" smtClean="0"/>
              <a:t>13</a:t>
            </a:r>
            <a:r>
              <a:rPr lang="en-SG" sz="1600" dirty="0" smtClean="0"/>
              <a:t> </a:t>
            </a:r>
            <a:r>
              <a:rPr lang="en-SG" sz="1600" dirty="0"/>
              <a:t>= </a:t>
            </a:r>
            <a:r>
              <a:rPr lang="en-SG" sz="1600" dirty="0" smtClean="0"/>
              <a:t>8381</a:t>
            </a:r>
            <a:r>
              <a:rPr lang="en-SG" sz="1600" baseline="-25000" dirty="0" smtClean="0"/>
              <a:t>10</a:t>
            </a:r>
            <a:r>
              <a:rPr lang="en-US" sz="1600" dirty="0" smtClean="0"/>
              <a:t> </a:t>
            </a:r>
            <a:r>
              <a:rPr lang="en-SG" sz="1600" dirty="0"/>
              <a:t>; </a:t>
            </a:r>
            <a:r>
              <a:rPr lang="en-SG" sz="1600" dirty="0" smtClean="0"/>
              <a:t>2035</a:t>
            </a:r>
            <a:r>
              <a:rPr lang="en-SG" sz="1600" baseline="-25000" dirty="0" smtClean="0"/>
              <a:t>15</a:t>
            </a:r>
            <a:r>
              <a:rPr lang="en-SG" sz="1600" dirty="0" smtClean="0"/>
              <a:t> </a:t>
            </a:r>
            <a:r>
              <a:rPr lang="en-SG" sz="1600" dirty="0"/>
              <a:t>= </a:t>
            </a:r>
            <a:r>
              <a:rPr lang="en-SG" sz="1600" dirty="0" smtClean="0"/>
              <a:t>6800</a:t>
            </a:r>
            <a:r>
              <a:rPr lang="en-SG" sz="1600" baseline="-25000" dirty="0" smtClean="0"/>
              <a:t>10</a:t>
            </a:r>
            <a:r>
              <a:rPr lang="en-SG" sz="1600" dirty="0" smtClean="0"/>
              <a:t> </a:t>
            </a:r>
            <a:r>
              <a:rPr lang="en-SG" sz="1600" dirty="0"/>
              <a:t>; </a:t>
            </a:r>
            <a:r>
              <a:rPr lang="en-SG" sz="1600" dirty="0" smtClean="0"/>
              <a:t>8381  </a:t>
            </a:r>
            <a:r>
              <a:rPr lang="en-SG" sz="1600" dirty="0"/>
              <a:t>-  </a:t>
            </a:r>
            <a:r>
              <a:rPr lang="en-SG" sz="1600" dirty="0" smtClean="0"/>
              <a:t>6800  </a:t>
            </a:r>
            <a:r>
              <a:rPr lang="en-SG" sz="1600" dirty="0"/>
              <a:t>=  </a:t>
            </a:r>
            <a:r>
              <a:rPr lang="en-SG" sz="1600" dirty="0" smtClean="0"/>
              <a:t>1581;</a:t>
            </a:r>
            <a:endParaRPr lang="en-US" sz="1600" dirty="0"/>
          </a:p>
          <a:p>
            <a:pPr marL="400050" indent="-400050"/>
            <a:r>
              <a:rPr lang="en-SG" sz="1600" dirty="0"/>
              <a:t>	</a:t>
            </a:r>
            <a:r>
              <a:rPr lang="en-SG" sz="1600" dirty="0" smtClean="0"/>
              <a:t>1792</a:t>
            </a:r>
            <a:r>
              <a:rPr lang="en-SG" sz="1600" baseline="-25000" dirty="0" smtClean="0"/>
              <a:t>11</a:t>
            </a:r>
            <a:r>
              <a:rPr lang="en-SG" sz="1600" dirty="0" smtClean="0"/>
              <a:t>  </a:t>
            </a:r>
            <a:r>
              <a:rPr lang="en-SG" sz="1600" dirty="0"/>
              <a:t>=  </a:t>
            </a:r>
            <a:r>
              <a:rPr lang="en-SG" sz="1600" dirty="0" smtClean="0"/>
              <a:t>2279</a:t>
            </a:r>
            <a:r>
              <a:rPr lang="en-SG" sz="1600" baseline="-25000" dirty="0" smtClean="0"/>
              <a:t>10</a:t>
            </a:r>
            <a:endParaRPr lang="en-US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668382" y="2742483"/>
            <a:ext cx="2760618" cy="30150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15685" y="4714830"/>
            <a:ext cx="4922475" cy="155427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287338" algn="l"/>
              </a:tabLst>
            </a:pPr>
            <a:r>
              <a:rPr lang="en-US" sz="2000" dirty="0" smtClean="0"/>
              <a:t>Sign = 0; Exponent = 1; Mantissa = 0.</a:t>
            </a:r>
          </a:p>
          <a:p>
            <a:pPr>
              <a:spcAft>
                <a:spcPts val="600"/>
              </a:spcAft>
              <a:tabLst>
                <a:tab pos="287338" algn="l"/>
              </a:tabLst>
            </a:pPr>
            <a:r>
              <a:rPr lang="en-US" sz="2000" dirty="0" err="1" smtClean="0"/>
              <a:t>0b0</a:t>
            </a:r>
            <a:r>
              <a:rPr lang="en-US" sz="2000" dirty="0" smtClean="0"/>
              <a:t> 00000001 00000000000000000000000</a:t>
            </a:r>
          </a:p>
          <a:p>
            <a:pPr>
              <a:spcAft>
                <a:spcPts val="600"/>
              </a:spcAft>
              <a:tabLst>
                <a:tab pos="287338" algn="l"/>
              </a:tabLst>
            </a:pPr>
            <a:r>
              <a:rPr lang="en-US" sz="2000" dirty="0" smtClean="0"/>
              <a:t>= </a:t>
            </a:r>
            <a:r>
              <a:rPr lang="en-US" sz="2000" dirty="0" err="1" smtClean="0"/>
              <a:t>0x00800000</a:t>
            </a:r>
            <a:endParaRPr lang="en-US" sz="2000" dirty="0" smtClean="0"/>
          </a:p>
          <a:p>
            <a:pPr>
              <a:spcAft>
                <a:spcPts val="600"/>
              </a:spcAft>
              <a:tabLst>
                <a:tab pos="287338" algn="l"/>
              </a:tabLst>
            </a:pPr>
            <a:r>
              <a:rPr lang="en-US" sz="2000" dirty="0" smtClean="0"/>
              <a:t>(Note: All </a:t>
            </a:r>
            <a:r>
              <a:rPr lang="en-US" sz="2000" dirty="0" err="1" smtClean="0"/>
              <a:t>0s</a:t>
            </a:r>
            <a:r>
              <a:rPr lang="en-US" sz="2000" dirty="0" smtClean="0"/>
              <a:t> are reserved for special value 0.)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82845" y="4908884"/>
            <a:ext cx="1811440" cy="2826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39328" y="4645152"/>
            <a:ext cx="353872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During the Zoom session, a student brought up that exponent = 0 represents special value. He is right. Exponent = 0 or 255 represent special values like 0, infinity, NAN, etc. </a:t>
            </a:r>
          </a:p>
          <a:p>
            <a:r>
              <a:rPr lang="en-US" sz="1600" dirty="0" smtClean="0"/>
              <a:t>Therefore the answer is not (A).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1549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15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259" t="35263" r="57083" b="24152"/>
          <a:stretch/>
        </p:blipFill>
        <p:spPr>
          <a:xfrm>
            <a:off x="228254" y="416191"/>
            <a:ext cx="9409041" cy="60238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24861" y="1377436"/>
            <a:ext cx="7163718" cy="101566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2000" dirty="0" err="1"/>
              <a:t>0xBEA00000</a:t>
            </a:r>
            <a:r>
              <a:rPr lang="en-SG" sz="2000" dirty="0"/>
              <a:t> = </a:t>
            </a:r>
            <a:r>
              <a:rPr lang="en-SG" sz="2000" dirty="0" err="1" smtClean="0"/>
              <a:t>0b</a:t>
            </a:r>
            <a:r>
              <a:rPr lang="en-SG" sz="2000" dirty="0" err="1" smtClean="0">
                <a:solidFill>
                  <a:srgbClr val="0033CC"/>
                </a:solidFill>
              </a:rPr>
              <a:t>1</a:t>
            </a:r>
            <a:r>
              <a:rPr lang="en-SG" sz="2000" dirty="0" err="1" smtClean="0">
                <a:solidFill>
                  <a:srgbClr val="C00000"/>
                </a:solidFill>
              </a:rPr>
              <a:t>011</a:t>
            </a:r>
            <a:r>
              <a:rPr lang="en-SG" sz="2000" dirty="0" smtClean="0">
                <a:solidFill>
                  <a:srgbClr val="C00000"/>
                </a:solidFill>
              </a:rPr>
              <a:t> </a:t>
            </a:r>
            <a:r>
              <a:rPr lang="en-SG" sz="2000" dirty="0">
                <a:solidFill>
                  <a:srgbClr val="C00000"/>
                </a:solidFill>
              </a:rPr>
              <a:t>1110 1</a:t>
            </a:r>
            <a:r>
              <a:rPr lang="en-SG" sz="2000" dirty="0"/>
              <a:t>010 0000 0000 0000 0000 </a:t>
            </a:r>
            <a:r>
              <a:rPr lang="en-SG" sz="2000" dirty="0" smtClean="0"/>
              <a:t>0000</a:t>
            </a:r>
          </a:p>
          <a:p>
            <a:r>
              <a:rPr lang="en-SG" sz="2000" dirty="0" smtClean="0"/>
              <a:t>Exponent = 125 – 127 = -2.</a:t>
            </a:r>
          </a:p>
          <a:p>
            <a:r>
              <a:rPr lang="en-SG" sz="2000" dirty="0" smtClean="0"/>
              <a:t>-1.01</a:t>
            </a:r>
            <a:r>
              <a:rPr lang="en-SG" sz="2000" baseline="-25000" dirty="0" smtClean="0"/>
              <a:t>2</a:t>
            </a:r>
            <a:r>
              <a:rPr lang="en-SG" sz="2000" dirty="0" smtClean="0"/>
              <a:t> </a:t>
            </a:r>
            <a:r>
              <a:rPr lang="en-SG" sz="2000" dirty="0" smtClean="0">
                <a:sym typeface="Symbol" panose="05050102010706020507" pitchFamily="18" charset="2"/>
              </a:rPr>
              <a:t> 2</a:t>
            </a:r>
            <a:r>
              <a:rPr lang="en-SG" sz="2000" baseline="30000" dirty="0" smtClean="0">
                <a:sym typeface="Symbol" panose="05050102010706020507" pitchFamily="18" charset="2"/>
              </a:rPr>
              <a:t>-2</a:t>
            </a:r>
            <a:r>
              <a:rPr lang="en-SG" sz="2000" dirty="0" smtClean="0">
                <a:sym typeface="Symbol" panose="05050102010706020507" pitchFamily="18" charset="2"/>
              </a:rPr>
              <a:t> = -0.0101</a:t>
            </a:r>
            <a:r>
              <a:rPr lang="en-SG" sz="2000" baseline="-25000" dirty="0" smtClean="0">
                <a:sym typeface="Symbol" panose="05050102010706020507" pitchFamily="18" charset="2"/>
              </a:rPr>
              <a:t>2</a:t>
            </a:r>
            <a:r>
              <a:rPr lang="en-SG" sz="2000" dirty="0" smtClean="0">
                <a:sym typeface="Symbol" panose="05050102010706020507" pitchFamily="18" charset="2"/>
              </a:rPr>
              <a:t> = - 0.3125 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763319" y="2284814"/>
            <a:ext cx="1318145" cy="2826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9256" y="5510463"/>
            <a:ext cx="1667060" cy="28081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31830" y="4934821"/>
            <a:ext cx="7163718" cy="178510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We have only 23 bits in the mantissa of the IEEE </a:t>
            </a:r>
            <a:r>
              <a:rPr lang="en-SG" dirty="0" smtClean="0"/>
              <a:t>standard 754 to </a:t>
            </a:r>
            <a:r>
              <a:rPr lang="en-SG" dirty="0"/>
              <a:t>represent an integer. We do have an additional implicit “1”. </a:t>
            </a:r>
            <a:r>
              <a:rPr lang="en-SG" dirty="0" smtClean="0"/>
              <a:t>So </a:t>
            </a:r>
            <a:r>
              <a:rPr lang="en-SG" dirty="0"/>
              <a:t>if we have a number (in binary) that starts with a ‘1’ followed by 23 ‘</a:t>
            </a:r>
            <a:r>
              <a:rPr lang="en-SG" dirty="0" err="1"/>
              <a:t>0’s</a:t>
            </a:r>
            <a:r>
              <a:rPr lang="en-SG" dirty="0"/>
              <a:t> – and then a ‘1’ (a </a:t>
            </a:r>
            <a:r>
              <a:rPr lang="en-SG" dirty="0" smtClean="0"/>
              <a:t>25-bit </a:t>
            </a:r>
            <a:r>
              <a:rPr lang="en-SG" dirty="0"/>
              <a:t>number), then even utilizing the implicit ‘1’ at the </a:t>
            </a:r>
            <a:r>
              <a:rPr lang="en-SG" dirty="0" err="1"/>
              <a:t>MSB</a:t>
            </a:r>
            <a:r>
              <a:rPr lang="en-SG" dirty="0"/>
              <a:t>, we still need 24 bits – one more than what we have. Hence this integer will not be representable. This number is </a:t>
            </a:r>
            <a:r>
              <a:rPr lang="en-SG" dirty="0" err="1"/>
              <a:t>0x1000001</a:t>
            </a:r>
            <a:r>
              <a:rPr lang="en-SG" dirty="0"/>
              <a:t>, which is </a:t>
            </a:r>
            <a:r>
              <a:rPr lang="en-SG" dirty="0" smtClean="0"/>
              <a:t>16777217</a:t>
            </a:r>
            <a:r>
              <a:rPr lang="en-SG" baseline="-25000" dirty="0" smtClean="0"/>
              <a:t>10</a:t>
            </a:r>
            <a:r>
              <a:rPr lang="en-SG" sz="2000" dirty="0"/>
              <a:t> 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39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16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27" t="30862" r="57873" b="25322"/>
          <a:stretch/>
        </p:blipFill>
        <p:spPr>
          <a:xfrm>
            <a:off x="288756" y="430203"/>
            <a:ext cx="8746959" cy="6159544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823477" y="1623076"/>
            <a:ext cx="3074755" cy="31400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98232" y="5287515"/>
            <a:ext cx="4712368" cy="70788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2000" dirty="0"/>
              <a:t>There are two increments of </a:t>
            </a:r>
            <a:r>
              <a:rPr lang="en-SG" sz="2000" dirty="0" err="1"/>
              <a:t>i</a:t>
            </a:r>
            <a:r>
              <a:rPr lang="en-SG" sz="2000" dirty="0"/>
              <a:t>. </a:t>
            </a:r>
            <a:endParaRPr lang="en-SG" sz="2000" dirty="0" smtClean="0"/>
          </a:p>
          <a:p>
            <a:r>
              <a:rPr lang="en-SG" sz="2000" dirty="0" smtClean="0"/>
              <a:t>What </a:t>
            </a:r>
            <a:r>
              <a:rPr lang="en-SG" sz="2000" dirty="0"/>
              <a:t>is printed is the pre-incremented </a:t>
            </a:r>
            <a:r>
              <a:rPr lang="en-SG" sz="2000" dirty="0" err="1"/>
              <a:t>i</a:t>
            </a:r>
            <a:r>
              <a:rPr lang="en-SG" sz="2000" dirty="0"/>
              <a:t>. </a:t>
            </a: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723214" y="5642811"/>
            <a:ext cx="1767323" cy="27234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7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17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22" t="12082" r="58399" b="47252"/>
          <a:stretch/>
        </p:blipFill>
        <p:spPr>
          <a:xfrm>
            <a:off x="400249" y="553452"/>
            <a:ext cx="8645291" cy="5802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9874" y="1593820"/>
            <a:ext cx="4712368" cy="255454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2000" dirty="0"/>
              <a:t>The innermost </a:t>
            </a:r>
            <a:r>
              <a:rPr lang="en-SG" sz="2000" dirty="0" err="1"/>
              <a:t>printf</a:t>
            </a:r>
            <a:r>
              <a:rPr lang="en-SG" sz="2000" dirty="0"/>
              <a:t>() prints its local variant of x – which is always initialized to 3. So 4 “</a:t>
            </a:r>
            <a:r>
              <a:rPr lang="en-SG" sz="2000" dirty="0" err="1"/>
              <a:t>3”s</a:t>
            </a:r>
            <a:r>
              <a:rPr lang="en-SG" sz="2000" dirty="0"/>
              <a:t> will be printed, even though x is post-incremented in the </a:t>
            </a:r>
            <a:r>
              <a:rPr lang="en-SG" sz="2000" dirty="0" err="1"/>
              <a:t>printf</a:t>
            </a:r>
            <a:r>
              <a:rPr lang="en-SG" sz="2000" dirty="0"/>
              <a:t>() because each time round this loop, a new x is instantiated. The final </a:t>
            </a:r>
            <a:r>
              <a:rPr lang="en-SG" sz="2000" dirty="0" err="1"/>
              <a:t>printf</a:t>
            </a:r>
            <a:r>
              <a:rPr lang="en-SG" sz="2000" dirty="0"/>
              <a:t>() prints the variant of x that is local to main() and which scopes out the global x. Hence it prints “2”. 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819469" y="4957011"/>
            <a:ext cx="1227045" cy="27672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18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20" t="27076" r="58793" b="32807"/>
          <a:stretch/>
        </p:blipFill>
        <p:spPr>
          <a:xfrm>
            <a:off x="385011" y="553453"/>
            <a:ext cx="8611297" cy="58028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9874" y="1593820"/>
            <a:ext cx="4712368" cy="193899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2000" dirty="0"/>
              <a:t>Here, the big difference is in the innermost </a:t>
            </a:r>
            <a:r>
              <a:rPr lang="en-SG" sz="2000" dirty="0" err="1"/>
              <a:t>printf</a:t>
            </a:r>
            <a:r>
              <a:rPr lang="en-SG" sz="2000" dirty="0"/>
              <a:t>() prints its local variant of x is now declared as “static”. This means that there shall be only one instance of it. This will result in this same instance being incremented each time round the loop. </a:t>
            </a:r>
            <a:endParaRPr lang="en-US" sz="3200" dirty="0"/>
          </a:p>
        </p:txBody>
      </p:sp>
      <p:sp>
        <p:nvSpPr>
          <p:cNvPr id="11" name="Rounded Rectangle 10"/>
          <p:cNvSpPr/>
          <p:nvPr/>
        </p:nvSpPr>
        <p:spPr>
          <a:xfrm>
            <a:off x="745959" y="5739063"/>
            <a:ext cx="1300556" cy="2286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19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653" t="22807" r="57478" b="22526"/>
          <a:stretch/>
        </p:blipFill>
        <p:spPr>
          <a:xfrm>
            <a:off x="434283" y="536507"/>
            <a:ext cx="6867875" cy="6056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1" y="1593820"/>
            <a:ext cx="4712368" cy="240065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SG" sz="2000" b="1" dirty="0"/>
              <a:t>q</a:t>
            </a:r>
            <a:r>
              <a:rPr lang="en-SG" sz="2000" dirty="0"/>
              <a:t> was initially pointing at </a:t>
            </a:r>
            <a:r>
              <a:rPr lang="en-SG" sz="2000" b="1" dirty="0"/>
              <a:t>p[0].</a:t>
            </a:r>
            <a:r>
              <a:rPr lang="en-SG" sz="2000" dirty="0"/>
              <a:t> </a:t>
            </a:r>
            <a:endParaRPr lang="en-SG" sz="2000" dirty="0" smtClean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SG" sz="2000" dirty="0" smtClean="0"/>
              <a:t>After </a:t>
            </a:r>
            <a:r>
              <a:rPr lang="en-SG" sz="2000" dirty="0"/>
              <a:t>the “</a:t>
            </a:r>
            <a:r>
              <a:rPr lang="en-SG" sz="2000" b="1" dirty="0"/>
              <a:t>*q++</a:t>
            </a:r>
            <a:r>
              <a:rPr lang="en-SG" sz="2000" dirty="0"/>
              <a:t>”, it points to </a:t>
            </a:r>
            <a:r>
              <a:rPr lang="en-SG" sz="2000" b="1" dirty="0"/>
              <a:t>p[1]</a:t>
            </a:r>
            <a:r>
              <a:rPr lang="en-SG" sz="2000" dirty="0"/>
              <a:t> (while modifying p[0] to point to </a:t>
            </a:r>
            <a:r>
              <a:rPr lang="en-SG" sz="2000" b="1" dirty="0"/>
              <a:t>A[2]</a:t>
            </a:r>
            <a:r>
              <a:rPr lang="en-SG" sz="2000" dirty="0"/>
              <a:t>) which contains the address of </a:t>
            </a:r>
            <a:r>
              <a:rPr lang="en-SG" sz="2000" b="1" dirty="0"/>
              <a:t>A[3]</a:t>
            </a:r>
            <a:r>
              <a:rPr lang="en-SG" sz="2000" dirty="0"/>
              <a:t>. </a:t>
            </a:r>
            <a:endParaRPr lang="en-SG" sz="2000" dirty="0" smtClean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SG" sz="2000" dirty="0" smtClean="0"/>
              <a:t>The </a:t>
            </a:r>
            <a:r>
              <a:rPr lang="en-SG" sz="2000" dirty="0"/>
              <a:t>double dereferencing therefore changed what </a:t>
            </a:r>
            <a:r>
              <a:rPr lang="en-SG" sz="2000" b="1" dirty="0"/>
              <a:t>p[1]</a:t>
            </a:r>
            <a:r>
              <a:rPr lang="en-SG" sz="2000" dirty="0"/>
              <a:t> points to which is namely, </a:t>
            </a:r>
            <a:r>
              <a:rPr lang="en-SG" sz="2000" b="1" dirty="0"/>
              <a:t>A[3]</a:t>
            </a:r>
            <a:r>
              <a:rPr lang="en-SG" sz="2000" dirty="0"/>
              <a:t>. </a:t>
            </a:r>
            <a:endParaRPr lang="en-US" sz="3600" dirty="0"/>
          </a:p>
        </p:txBody>
      </p:sp>
      <p:sp>
        <p:nvSpPr>
          <p:cNvPr id="10" name="Rounded Rectangle 9"/>
          <p:cNvSpPr/>
          <p:nvPr/>
        </p:nvSpPr>
        <p:spPr>
          <a:xfrm>
            <a:off x="745958" y="5727032"/>
            <a:ext cx="1010653" cy="20453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4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C4B34C-02F9-4A5E-B23A-5A83A73D1644}"/>
              </a:ext>
            </a:extLst>
          </p:cNvPr>
          <p:cNvSpPr txBox="1"/>
          <p:nvPr/>
        </p:nvSpPr>
        <p:spPr>
          <a:xfrm>
            <a:off x="629617" y="524213"/>
            <a:ext cx="90731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4000" dirty="0">
                <a:solidFill>
                  <a:srgbClr val="0033CC"/>
                </a:solidFill>
              </a:rPr>
              <a:t>Contents:</a:t>
            </a:r>
          </a:p>
          <a:p>
            <a:pPr marL="808038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3600" dirty="0" err="1" smtClean="0"/>
              <a:t>AY2024</a:t>
            </a:r>
            <a:r>
              <a:rPr lang="en-SG" sz="3600" dirty="0" smtClean="0"/>
              <a:t>/25 </a:t>
            </a:r>
            <a:r>
              <a:rPr lang="en-SG" sz="3600" dirty="0" err="1"/>
              <a:t>Sem1</a:t>
            </a:r>
            <a:r>
              <a:rPr lang="en-SG" sz="3600" dirty="0"/>
              <a:t> </a:t>
            </a:r>
            <a:r>
              <a:rPr lang="en-SG" sz="3600" dirty="0" smtClean="0"/>
              <a:t>Midterm Test</a:t>
            </a:r>
            <a:endParaRPr lang="en-SG" sz="3600" dirty="0"/>
          </a:p>
          <a:p>
            <a:pPr marL="808038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3600" dirty="0" err="1" smtClean="0"/>
              <a:t>AY2023</a:t>
            </a:r>
            <a:r>
              <a:rPr lang="en-SG" sz="3600" dirty="0" smtClean="0"/>
              <a:t>/24 </a:t>
            </a:r>
            <a:r>
              <a:rPr lang="en-SG" sz="3600" dirty="0" err="1" smtClean="0"/>
              <a:t>Sem2</a:t>
            </a:r>
            <a:r>
              <a:rPr lang="en-SG" sz="3600" dirty="0" smtClean="0"/>
              <a:t> Midterm Test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29072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20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22" t="42164" r="69057" b="39591"/>
          <a:stretch/>
        </p:blipFill>
        <p:spPr>
          <a:xfrm>
            <a:off x="577515" y="416191"/>
            <a:ext cx="4283243" cy="1876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56" t="18772" r="57347" b="39006"/>
          <a:stretch/>
        </p:blipFill>
        <p:spPr>
          <a:xfrm>
            <a:off x="577515" y="2378075"/>
            <a:ext cx="6436896" cy="4343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55686" y="1411064"/>
            <a:ext cx="1326682" cy="1860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65417" y="3463163"/>
            <a:ext cx="6522720" cy="92333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dirty="0" err="1" smtClean="0"/>
              <a:t>bne</a:t>
            </a:r>
            <a:r>
              <a:rPr lang="en-SG" dirty="0" smtClean="0"/>
              <a:t> = </a:t>
            </a:r>
            <a:r>
              <a:rPr lang="en-SG" dirty="0" err="1" smtClean="0"/>
              <a:t>0b000101</a:t>
            </a:r>
            <a:r>
              <a:rPr lang="en-SG" dirty="0" smtClean="0"/>
              <a:t>; $</a:t>
            </a:r>
            <a:r>
              <a:rPr lang="en-SG" dirty="0" err="1" smtClean="0"/>
              <a:t>a0</a:t>
            </a:r>
            <a:r>
              <a:rPr lang="en-SG" dirty="0" smtClean="0"/>
              <a:t> = $4 = </a:t>
            </a:r>
            <a:r>
              <a:rPr lang="en-SG" dirty="0" err="1" smtClean="0"/>
              <a:t>0b00100</a:t>
            </a:r>
            <a:r>
              <a:rPr lang="en-SG" dirty="0" smtClean="0"/>
              <a:t>; $</a:t>
            </a:r>
            <a:r>
              <a:rPr lang="en-SG" dirty="0" err="1" smtClean="0"/>
              <a:t>t8</a:t>
            </a:r>
            <a:r>
              <a:rPr lang="en-SG" dirty="0" smtClean="0"/>
              <a:t> = $24 = </a:t>
            </a:r>
            <a:r>
              <a:rPr lang="en-SG" dirty="0" err="1" smtClean="0"/>
              <a:t>0b11000</a:t>
            </a:r>
            <a:endParaRPr lang="en-SG" dirty="0" smtClean="0"/>
          </a:p>
          <a:p>
            <a:r>
              <a:rPr lang="en-SG" dirty="0" err="1" smtClean="0"/>
              <a:t>PC+4</a:t>
            </a:r>
            <a:r>
              <a:rPr lang="en-SG" dirty="0" smtClean="0"/>
              <a:t> </a:t>
            </a:r>
            <a:r>
              <a:rPr lang="en-SG" dirty="0"/>
              <a:t>= </a:t>
            </a:r>
            <a:r>
              <a:rPr lang="en-SG" dirty="0" err="1"/>
              <a:t>0x4020</a:t>
            </a:r>
            <a:r>
              <a:rPr lang="en-SG" dirty="0"/>
              <a:t>. So the constant for the </a:t>
            </a:r>
            <a:r>
              <a:rPr lang="en-SG" dirty="0" err="1"/>
              <a:t>bne</a:t>
            </a:r>
            <a:r>
              <a:rPr lang="en-SG" dirty="0"/>
              <a:t> is (</a:t>
            </a:r>
            <a:r>
              <a:rPr lang="en-SG" dirty="0" err="1"/>
              <a:t>0x35F0</a:t>
            </a:r>
            <a:r>
              <a:rPr lang="en-SG" dirty="0"/>
              <a:t> – </a:t>
            </a:r>
            <a:r>
              <a:rPr lang="en-SG" dirty="0" err="1"/>
              <a:t>0x4020</a:t>
            </a:r>
            <a:r>
              <a:rPr lang="en-SG" dirty="0"/>
              <a:t>)/4 = </a:t>
            </a:r>
            <a:r>
              <a:rPr lang="en-SG" dirty="0" err="1"/>
              <a:t>0xFD74</a:t>
            </a:r>
            <a:r>
              <a:rPr lang="en-SG" dirty="0"/>
              <a:t> (16 bits two’s complement). </a:t>
            </a:r>
            <a:endParaRPr lang="en-US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855686" y="3805658"/>
            <a:ext cx="1326682" cy="1860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87337" y="1354654"/>
            <a:ext cx="6400800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dirty="0" err="1" smtClean="0"/>
              <a:t>addi</a:t>
            </a:r>
            <a:r>
              <a:rPr lang="en-SG" dirty="0" smtClean="0"/>
              <a:t> = </a:t>
            </a:r>
            <a:r>
              <a:rPr lang="en-SG" dirty="0" err="1" smtClean="0"/>
              <a:t>0b001000</a:t>
            </a:r>
            <a:r>
              <a:rPr lang="en-SG" dirty="0" smtClean="0"/>
              <a:t>; $</a:t>
            </a:r>
            <a:r>
              <a:rPr lang="en-SG" dirty="0" err="1" smtClean="0"/>
              <a:t>sp</a:t>
            </a:r>
            <a:r>
              <a:rPr lang="en-SG" dirty="0" smtClean="0"/>
              <a:t> = $29 = </a:t>
            </a:r>
            <a:r>
              <a:rPr lang="en-SG" dirty="0" err="1" smtClean="0"/>
              <a:t>0b11101</a:t>
            </a:r>
            <a:r>
              <a:rPr lang="en-SG" dirty="0" smtClean="0"/>
              <a:t>; $</a:t>
            </a:r>
            <a:r>
              <a:rPr lang="en-SG" dirty="0" err="1" smtClean="0"/>
              <a:t>t1</a:t>
            </a:r>
            <a:r>
              <a:rPr lang="en-SG" dirty="0" smtClean="0"/>
              <a:t> = $9 = </a:t>
            </a:r>
            <a:r>
              <a:rPr lang="en-SG" dirty="0" err="1" smtClean="0"/>
              <a:t>0b01001</a:t>
            </a:r>
            <a:r>
              <a:rPr lang="en-SG" dirty="0" smtClean="0"/>
              <a:t>;</a:t>
            </a:r>
          </a:p>
          <a:p>
            <a:r>
              <a:rPr lang="en-SG" dirty="0" smtClean="0"/>
              <a:t>-120 = </a:t>
            </a:r>
            <a:r>
              <a:rPr lang="en-SG" dirty="0" err="1" smtClean="0"/>
              <a:t>0b1111111110001000</a:t>
            </a:r>
            <a:r>
              <a:rPr lang="en-SG" dirty="0" smtClean="0"/>
              <a:t> = </a:t>
            </a:r>
            <a:r>
              <a:rPr lang="en-SG" dirty="0" err="1" smtClean="0"/>
              <a:t>0xFF88</a:t>
            </a:r>
            <a:endParaRPr lang="en-SG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719136" y="5421437"/>
            <a:ext cx="7685315" cy="138499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We cannot use </a:t>
            </a:r>
            <a:r>
              <a:rPr lang="en-SG" sz="1400" b="1" dirty="0" err="1"/>
              <a:t>addi</a:t>
            </a:r>
            <a:r>
              <a:rPr lang="en-SG" sz="1400" dirty="0"/>
              <a:t> because the immediate will be sign extended, which may result in ‘1’s in the upper 16 bits and this will affect the upper bits.</a:t>
            </a:r>
            <a:endParaRPr lang="en-US" sz="1400" dirty="0"/>
          </a:p>
          <a:p>
            <a:r>
              <a:rPr lang="en-SG" sz="1400" dirty="0"/>
              <a:t>We cannot use </a:t>
            </a:r>
            <a:r>
              <a:rPr lang="en-SG" sz="1400" b="1" dirty="0" err="1"/>
              <a:t>andi</a:t>
            </a:r>
            <a:r>
              <a:rPr lang="en-SG" sz="1400" dirty="0"/>
              <a:t> because the lower 16 bits after </a:t>
            </a:r>
            <a:r>
              <a:rPr lang="en-SG" sz="1400" b="1" dirty="0" err="1"/>
              <a:t>lui</a:t>
            </a:r>
            <a:r>
              <a:rPr lang="en-SG" sz="1400" b="1" dirty="0"/>
              <a:t> </a:t>
            </a:r>
            <a:r>
              <a:rPr lang="en-SG" sz="1400" dirty="0"/>
              <a:t>is 0. And </a:t>
            </a:r>
            <a:r>
              <a:rPr lang="en-SG" sz="1400" b="1" dirty="0" err="1"/>
              <a:t>and</a:t>
            </a:r>
            <a:r>
              <a:rPr lang="en-SG" sz="1400" dirty="0" err="1"/>
              <a:t>’ing</a:t>
            </a:r>
            <a:r>
              <a:rPr lang="en-SG" sz="1400" dirty="0"/>
              <a:t> anything to it will still be zero.</a:t>
            </a:r>
            <a:endParaRPr lang="en-US" sz="1400" dirty="0"/>
          </a:p>
          <a:p>
            <a:r>
              <a:rPr lang="en-SG" sz="1400" dirty="0"/>
              <a:t>We cannot use </a:t>
            </a:r>
            <a:r>
              <a:rPr lang="en-SG" sz="1400" b="1" dirty="0" err="1"/>
              <a:t>slti</a:t>
            </a:r>
            <a:r>
              <a:rPr lang="en-SG" sz="1400" dirty="0"/>
              <a:t> because the result is a comparison true (1) or false (0).</a:t>
            </a:r>
            <a:endParaRPr lang="en-US" sz="1400" dirty="0"/>
          </a:p>
          <a:p>
            <a:r>
              <a:rPr lang="en-SG" sz="1400" dirty="0"/>
              <a:t>We cannot use </a:t>
            </a:r>
            <a:r>
              <a:rPr lang="en-SG" sz="1400" b="1" dirty="0"/>
              <a:t>nor</a:t>
            </a:r>
            <a:r>
              <a:rPr lang="en-SG" sz="1400" dirty="0"/>
              <a:t> because there is no immediate. We will need additional operations and that will complicate things.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892925" y="6445868"/>
            <a:ext cx="1525421" cy="1835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8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21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456" t="34561" r="57741" b="44035"/>
          <a:stretch/>
        </p:blipFill>
        <p:spPr>
          <a:xfrm>
            <a:off x="441157" y="493295"/>
            <a:ext cx="7700540" cy="2663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587" t="22153" r="57610" b="51274"/>
          <a:stretch/>
        </p:blipFill>
        <p:spPr>
          <a:xfrm>
            <a:off x="449344" y="3240057"/>
            <a:ext cx="7692353" cy="33037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60200" y="1839186"/>
            <a:ext cx="7685315" cy="147732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dirty="0" smtClean="0"/>
              <a:t>This is a j instruction.</a:t>
            </a:r>
          </a:p>
          <a:p>
            <a:r>
              <a:rPr lang="en-SG" dirty="0"/>
              <a:t>The address bits from the instruction are </a:t>
            </a:r>
            <a:r>
              <a:rPr lang="en-SG" dirty="0" err="1"/>
              <a:t>0x012348</a:t>
            </a:r>
            <a:r>
              <a:rPr lang="en-SG" dirty="0"/>
              <a:t>. We multiply this by 4 to get </a:t>
            </a:r>
            <a:r>
              <a:rPr lang="en-SG" dirty="0" err="1"/>
              <a:t>0x48D20</a:t>
            </a:r>
            <a:r>
              <a:rPr lang="en-SG" dirty="0"/>
              <a:t>.</a:t>
            </a:r>
            <a:endParaRPr lang="en-SG" dirty="0" smtClean="0"/>
          </a:p>
          <a:p>
            <a:r>
              <a:rPr lang="en-SG" dirty="0" err="1" smtClean="0"/>
              <a:t>PC+4</a:t>
            </a:r>
            <a:r>
              <a:rPr lang="en-SG" dirty="0" smtClean="0"/>
              <a:t> </a:t>
            </a:r>
            <a:r>
              <a:rPr lang="en-SG" dirty="0"/>
              <a:t>= </a:t>
            </a:r>
            <a:r>
              <a:rPr lang="en-SG" dirty="0" err="1"/>
              <a:t>0x30000000</a:t>
            </a:r>
            <a:r>
              <a:rPr lang="en-SG" dirty="0"/>
              <a:t>. </a:t>
            </a:r>
            <a:r>
              <a:rPr lang="en-SG" dirty="0" smtClean="0"/>
              <a:t>Appending </a:t>
            </a:r>
            <a:r>
              <a:rPr lang="en-SG" dirty="0"/>
              <a:t>this to the upper 4 bits of the PC yields the resultant PC of </a:t>
            </a:r>
            <a:r>
              <a:rPr lang="en-SG" dirty="0" err="1" smtClean="0"/>
              <a:t>0x30048D20</a:t>
            </a:r>
            <a:r>
              <a:rPr lang="en-SG" dirty="0" smtClean="0"/>
              <a:t>.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808704" y="2439351"/>
            <a:ext cx="1645738" cy="21962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60199" y="4662405"/>
            <a:ext cx="7685315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The stack pointer first has to be decremented (since the stack grows towards the lower addresses) to yield an empty word before a </a:t>
            </a:r>
            <a:r>
              <a:rPr lang="en-SG" b="1" dirty="0" err="1"/>
              <a:t>sw</a:t>
            </a:r>
            <a:r>
              <a:rPr lang="en-SG" dirty="0"/>
              <a:t> is used to store it. 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696410" y="4662405"/>
            <a:ext cx="2516022" cy="44083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22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34" t="24981" r="57884" b="26731"/>
          <a:stretch/>
        </p:blipFill>
        <p:spPr>
          <a:xfrm>
            <a:off x="431514" y="416191"/>
            <a:ext cx="7981186" cy="6305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3073" y="2802783"/>
            <a:ext cx="5255028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dirty="0" smtClean="0"/>
              <a:t>For </a:t>
            </a:r>
            <a:r>
              <a:rPr lang="en-SG" dirty="0"/>
              <a:t>each R-type instruction opcode, we have 6-bits of </a:t>
            </a:r>
            <a:r>
              <a:rPr lang="en-SG" b="1" dirty="0" err="1"/>
              <a:t>func</a:t>
            </a:r>
            <a:r>
              <a:rPr lang="en-SG" dirty="0"/>
              <a:t> code that yields 64 instructions. 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805669" y="2926869"/>
            <a:ext cx="745729" cy="25811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73073" y="5556130"/>
            <a:ext cx="5255028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This would simply extend the </a:t>
            </a:r>
            <a:r>
              <a:rPr lang="en-SG" b="1" dirty="0" err="1"/>
              <a:t>func</a:t>
            </a:r>
            <a:r>
              <a:rPr lang="en-SG" dirty="0"/>
              <a:t> code to 11 bits and that will yield 2048 instructions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805668" y="5964890"/>
            <a:ext cx="858745" cy="25811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23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7852" t="34930" r="57934" b="19669"/>
          <a:stretch/>
        </p:blipFill>
        <p:spPr>
          <a:xfrm>
            <a:off x="494548" y="489344"/>
            <a:ext cx="8140044" cy="6076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76948" y="1116671"/>
            <a:ext cx="6376851" cy="263149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1600" dirty="0" smtClean="0"/>
              <a:t>Length of </a:t>
            </a:r>
            <a:r>
              <a:rPr lang="en-SG" sz="1600" dirty="0"/>
              <a:t>o</a:t>
            </a:r>
            <a:r>
              <a:rPr lang="en-SG" sz="1600" dirty="0" smtClean="0"/>
              <a:t>pcode: Type A = 7 bits, type B = 10 bits, type C = 13 bits.</a:t>
            </a:r>
          </a:p>
          <a:p>
            <a:pPr>
              <a:spcAft>
                <a:spcPts val="600"/>
              </a:spcAft>
            </a:pPr>
            <a:r>
              <a:rPr lang="en-SG" sz="1600" dirty="0" smtClean="0"/>
              <a:t>To maximize, </a:t>
            </a:r>
            <a:r>
              <a:rPr lang="en-SG" sz="1600" dirty="0"/>
              <a:t>we should have just 1 Type A, 1 Type B, and give all the opcode bits to Type C. We can have 3-tier opcode field with 7 bits for the first opcode, 3 bits for the next and another 3 bit for the third level. We can reserve 0000000</a:t>
            </a:r>
            <a:r>
              <a:rPr lang="en-SG" sz="1600" baseline="-25000" dirty="0"/>
              <a:t>2</a:t>
            </a:r>
            <a:r>
              <a:rPr lang="en-SG" sz="1600" dirty="0"/>
              <a:t> to be the opcode for the only Type A instruction. Then we can use 0000001000</a:t>
            </a:r>
            <a:r>
              <a:rPr lang="en-SG" sz="1600" baseline="-25000" dirty="0"/>
              <a:t>2</a:t>
            </a:r>
            <a:r>
              <a:rPr lang="en-SG" sz="1600" dirty="0"/>
              <a:t> for the only Type B instruction. Then the second level opcode of 0000001001</a:t>
            </a:r>
            <a:r>
              <a:rPr lang="en-SG" sz="1600" baseline="-25000" dirty="0"/>
              <a:t>2</a:t>
            </a:r>
            <a:r>
              <a:rPr lang="en-SG" sz="1600" dirty="0"/>
              <a:t> onwards can be used for Type C. From 0000001001</a:t>
            </a:r>
            <a:r>
              <a:rPr lang="en-SG" sz="1600" baseline="-25000" dirty="0"/>
              <a:t>2</a:t>
            </a:r>
            <a:r>
              <a:rPr lang="en-SG" sz="1600" dirty="0"/>
              <a:t> to 1111111111</a:t>
            </a:r>
            <a:r>
              <a:rPr lang="en-SG" sz="1600" baseline="-25000" dirty="0"/>
              <a:t>2</a:t>
            </a:r>
            <a:r>
              <a:rPr lang="en-SG" sz="1600" dirty="0"/>
              <a:t> there are 1014 slots. Each of these will allow for another 8 slots (000</a:t>
            </a:r>
            <a:r>
              <a:rPr lang="en-SG" sz="1600" baseline="-25000" dirty="0"/>
              <a:t>2</a:t>
            </a:r>
            <a:r>
              <a:rPr lang="en-SG" sz="1600" dirty="0"/>
              <a:t>-111</a:t>
            </a:r>
            <a:r>
              <a:rPr lang="en-SG" sz="1600" baseline="-25000" dirty="0"/>
              <a:t>2</a:t>
            </a:r>
            <a:r>
              <a:rPr lang="en-SG" sz="1600" dirty="0"/>
              <a:t>) at the third level. This yields 1014 x 8 = 8112. So the maximum would be 8112 + 1 Type A + 1 Type B = </a:t>
            </a:r>
            <a:r>
              <a:rPr lang="en-SG" sz="1600" dirty="0" smtClean="0"/>
              <a:t>8114.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723798" y="3821314"/>
            <a:ext cx="706171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1600" dirty="0" smtClean="0"/>
              <a:t>Corrected answer: Type A =1; Type B = 1; Type C = 1015 </a:t>
            </a:r>
            <a:r>
              <a:rPr lang="en-SG" sz="1600" dirty="0" smtClean="0">
                <a:sym typeface="Symbol" panose="05050102010706020507" pitchFamily="18" charset="2"/>
              </a:rPr>
              <a:t> 8 = 8120; total = </a:t>
            </a:r>
            <a:r>
              <a:rPr lang="en-SG" sz="1600" b="1" dirty="0" smtClean="0">
                <a:solidFill>
                  <a:srgbClr val="C00000"/>
                </a:solidFill>
                <a:sym typeface="Symbol" panose="05050102010706020507" pitchFamily="18" charset="2"/>
              </a:rPr>
              <a:t>8122</a:t>
            </a:r>
            <a:r>
              <a:rPr lang="en-SG" sz="1600" dirty="0" smtClean="0">
                <a:sym typeface="Symbol" panose="05050102010706020507" pitchFamily="18" charset="2"/>
              </a:rPr>
              <a:t>.</a:t>
            </a:r>
            <a:endParaRPr lang="en-SG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976948" y="5048300"/>
            <a:ext cx="5043511" cy="130805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1600" dirty="0" smtClean="0"/>
              <a:t>Type A: 0000000</a:t>
            </a:r>
            <a:r>
              <a:rPr lang="en-SG" sz="1600" baseline="-25000" dirty="0" smtClean="0"/>
              <a:t>2</a:t>
            </a:r>
            <a:r>
              <a:rPr lang="en-SG" sz="1600" dirty="0" smtClean="0"/>
              <a:t> </a:t>
            </a:r>
            <a:r>
              <a:rPr lang="en-SG" sz="1600" dirty="0"/>
              <a:t>to </a:t>
            </a:r>
            <a:r>
              <a:rPr lang="en-SG" sz="1600" dirty="0" smtClean="0"/>
              <a:t>1111110</a:t>
            </a:r>
            <a:r>
              <a:rPr lang="en-SG" sz="1600" baseline="-25000" dirty="0" smtClean="0"/>
              <a:t>2</a:t>
            </a:r>
            <a:r>
              <a:rPr lang="en-SG" sz="1600" dirty="0" smtClean="0"/>
              <a:t> </a:t>
            </a:r>
            <a:r>
              <a:rPr lang="en-SG" sz="1600" dirty="0" smtClean="0">
                <a:sym typeface="Wingdings" panose="05000000000000000000" pitchFamily="2" charset="2"/>
              </a:rPr>
              <a:t> </a:t>
            </a:r>
            <a:r>
              <a:rPr lang="en-SG" sz="1600" dirty="0" smtClean="0"/>
              <a:t>127 instructions.</a:t>
            </a:r>
          </a:p>
          <a:p>
            <a:pPr>
              <a:spcAft>
                <a:spcPts val="600"/>
              </a:spcAft>
            </a:pPr>
            <a:r>
              <a:rPr lang="en-SG" sz="1600" dirty="0" smtClean="0"/>
              <a:t>Type B: 1111111 000 to 1111111 110 </a:t>
            </a:r>
            <a:r>
              <a:rPr lang="en-SG" sz="1600" dirty="0" smtClean="0">
                <a:sym typeface="Wingdings" panose="05000000000000000000" pitchFamily="2" charset="2"/>
              </a:rPr>
              <a:t> 7 instructions.</a:t>
            </a:r>
          </a:p>
          <a:p>
            <a:pPr>
              <a:spcAft>
                <a:spcPts val="600"/>
              </a:spcAft>
            </a:pPr>
            <a:r>
              <a:rPr lang="en-SG" sz="1600" dirty="0" smtClean="0">
                <a:sym typeface="Wingdings" panose="05000000000000000000" pitchFamily="2" charset="2"/>
              </a:rPr>
              <a:t>Type C: 1111111 111 xxx  8 instructions.</a:t>
            </a:r>
          </a:p>
          <a:p>
            <a:pPr>
              <a:spcAft>
                <a:spcPts val="600"/>
              </a:spcAft>
            </a:pPr>
            <a:r>
              <a:rPr lang="en-SG" sz="1600" dirty="0" smtClean="0">
                <a:sym typeface="Wingdings" panose="05000000000000000000" pitchFamily="2" charset="2"/>
              </a:rPr>
              <a:t>Total: 127 + 7 + 8 = </a:t>
            </a:r>
            <a:r>
              <a:rPr lang="en-SG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142</a:t>
            </a:r>
            <a:r>
              <a:rPr lang="en-SG" sz="1600" dirty="0" smtClean="0">
                <a:sym typeface="Wingdings" panose="05000000000000000000" pitchFamily="2" charset="2"/>
              </a:rPr>
              <a:t> instructions.</a:t>
            </a:r>
            <a:endParaRPr lang="en-SG" sz="1600" dirty="0" smtClean="0"/>
          </a:p>
        </p:txBody>
      </p:sp>
    </p:spTree>
    <p:extLst>
      <p:ext uri="{BB962C8B-B14F-4D97-AF65-F5344CB8AC3E}">
        <p14:creationId xmlns:p14="http://schemas.microsoft.com/office/powerpoint/2010/main" val="150843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24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71" t="35961" r="58260" b="47911"/>
          <a:stretch/>
        </p:blipFill>
        <p:spPr>
          <a:xfrm>
            <a:off x="334369" y="460686"/>
            <a:ext cx="8105543" cy="2164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49" t="19565" r="57715" b="53772"/>
          <a:stretch/>
        </p:blipFill>
        <p:spPr>
          <a:xfrm>
            <a:off x="334369" y="2788920"/>
            <a:ext cx="8276231" cy="3594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14703" y="1417889"/>
            <a:ext cx="4467497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RD2</a:t>
            </a:r>
            <a:r>
              <a:rPr lang="en-US" dirty="0"/>
              <a:t> is not used by </a:t>
            </a:r>
            <a:r>
              <a:rPr lang="en-US" dirty="0" smtClean="0"/>
              <a:t>the </a:t>
            </a:r>
            <a:r>
              <a:rPr lang="en-US" dirty="0" err="1" smtClean="0"/>
              <a:t>lw</a:t>
            </a:r>
            <a:r>
              <a:rPr lang="en-US" dirty="0" smtClean="0"/>
              <a:t> and </a:t>
            </a:r>
            <a:r>
              <a:rPr lang="en-US" dirty="0" err="1" smtClean="0"/>
              <a:t>sw</a:t>
            </a:r>
            <a:r>
              <a:rPr lang="en-US" dirty="0" smtClean="0"/>
              <a:t> instructions.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18285" y="1345474"/>
            <a:ext cx="3256881" cy="25708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64372" y="5371572"/>
            <a:ext cx="4651413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lw</a:t>
            </a:r>
            <a:r>
              <a:rPr lang="en-US" dirty="0"/>
              <a:t> instruction needs the value from memory and can’t just do with the </a:t>
            </a:r>
            <a:r>
              <a:rPr lang="en-US" dirty="0" err="1"/>
              <a:t>ALUoutput</a:t>
            </a:r>
            <a:r>
              <a:rPr lang="en-US" dirty="0"/>
              <a:t>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2353" y="5563517"/>
            <a:ext cx="2268981" cy="26440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8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25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904" t="29369" r="58127" b="22765"/>
          <a:stretch/>
        </p:blipFill>
        <p:spPr>
          <a:xfrm>
            <a:off x="411384" y="416191"/>
            <a:ext cx="7954934" cy="63052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46051" y="1163129"/>
            <a:ext cx="4651413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the definition of the clock and when the update to PC happens during the cycle.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6421" y="1809460"/>
            <a:ext cx="5419806" cy="23967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0311" y="3295971"/>
            <a:ext cx="3937153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is mainly to do with the diagram and to keep it clean.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6420" y="3778787"/>
            <a:ext cx="6003699" cy="2833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06419" y="6438121"/>
            <a:ext cx="2235933" cy="2833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26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43" t="23658" r="57908" b="55364"/>
          <a:stretch/>
        </p:blipFill>
        <p:spPr>
          <a:xfrm>
            <a:off x="303261" y="416191"/>
            <a:ext cx="8026923" cy="27415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0128" y="4408218"/>
            <a:ext cx="5068157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err="1"/>
              <a:t>ori</a:t>
            </a:r>
            <a:r>
              <a:rPr lang="en-US" sz="3200" dirty="0"/>
              <a:t> $x, $zero, &lt;16-bit </a:t>
            </a:r>
            <a:r>
              <a:rPr lang="en-US" sz="3200" dirty="0" err="1"/>
              <a:t>const</a:t>
            </a:r>
            <a:r>
              <a:rPr lang="en-US" sz="3200" dirty="0"/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86242" y="2511552"/>
            <a:ext cx="2991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33CC"/>
                </a:solidFill>
              </a:rPr>
              <a:t>Eg</a:t>
            </a:r>
            <a:r>
              <a:rPr lang="en-US" sz="2800" dirty="0" smtClean="0">
                <a:solidFill>
                  <a:srgbClr val="0033CC"/>
                </a:solidFill>
              </a:rPr>
              <a:t>: </a:t>
            </a:r>
            <a:r>
              <a:rPr lang="en-US" sz="2800" dirty="0" err="1" smtClean="0">
                <a:solidFill>
                  <a:srgbClr val="0033CC"/>
                </a:solidFill>
              </a:rPr>
              <a:t>lui</a:t>
            </a:r>
            <a:r>
              <a:rPr lang="en-US" sz="2800" dirty="0" smtClean="0">
                <a:solidFill>
                  <a:srgbClr val="0033CC"/>
                </a:solidFill>
              </a:rPr>
              <a:t> $</a:t>
            </a:r>
            <a:r>
              <a:rPr lang="en-US" sz="2800" dirty="0" err="1" smtClean="0">
                <a:solidFill>
                  <a:srgbClr val="0033CC"/>
                </a:solidFill>
              </a:rPr>
              <a:t>t0</a:t>
            </a:r>
            <a:r>
              <a:rPr lang="en-US" sz="2800" dirty="0" smtClean="0">
                <a:solidFill>
                  <a:srgbClr val="0033CC"/>
                </a:solidFill>
              </a:rPr>
              <a:t>, </a:t>
            </a:r>
            <a:r>
              <a:rPr lang="en-US" sz="2800" dirty="0" err="1" smtClean="0">
                <a:solidFill>
                  <a:srgbClr val="0033CC"/>
                </a:solidFill>
              </a:rPr>
              <a:t>0xABCD</a:t>
            </a:r>
            <a:endParaRPr lang="en-US" sz="2800" dirty="0">
              <a:solidFill>
                <a:srgbClr val="0033CC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157472" y="3157790"/>
            <a:ext cx="7613614" cy="574592"/>
            <a:chOff x="4157472" y="3157790"/>
            <a:chExt cx="7613614" cy="574592"/>
          </a:xfrm>
        </p:grpSpPr>
        <p:sp>
          <p:nvSpPr>
            <p:cNvPr id="13" name="TextBox 12"/>
            <p:cNvSpPr txBox="1"/>
            <p:nvPr/>
          </p:nvSpPr>
          <p:spPr>
            <a:xfrm>
              <a:off x="4157472" y="3157790"/>
              <a:ext cx="9292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$</a:t>
              </a:r>
              <a:r>
                <a:rPr lang="en-US" sz="2800" dirty="0" err="1" smtClean="0"/>
                <a:t>t0</a:t>
              </a:r>
              <a:r>
                <a:rPr lang="en-US" sz="2800" dirty="0" smtClean="0"/>
                <a:t>:</a:t>
              </a:r>
              <a:endParaRPr lang="en-US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79518" y="3209162"/>
              <a:ext cx="6791568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1010 1011 1100 1101 </a:t>
              </a:r>
              <a:r>
                <a:rPr lang="en-US" sz="2800" dirty="0"/>
                <a:t>0000 0000 0000 0000 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285643" y="4408217"/>
            <a:ext cx="4164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33CC"/>
                </a:solidFill>
              </a:rPr>
              <a:t>ori</a:t>
            </a:r>
            <a:r>
              <a:rPr lang="en-US" sz="3200" dirty="0">
                <a:solidFill>
                  <a:srgbClr val="0033CC"/>
                </a:solidFill>
              </a:rPr>
              <a:t> </a:t>
            </a:r>
            <a:r>
              <a:rPr lang="en-US" sz="3200" dirty="0" smtClean="0">
                <a:solidFill>
                  <a:srgbClr val="0033CC"/>
                </a:solidFill>
              </a:rPr>
              <a:t>$</a:t>
            </a:r>
            <a:r>
              <a:rPr lang="en-US" sz="3200" dirty="0" err="1" smtClean="0">
                <a:solidFill>
                  <a:srgbClr val="0033CC"/>
                </a:solidFill>
              </a:rPr>
              <a:t>t0</a:t>
            </a:r>
            <a:r>
              <a:rPr lang="en-US" sz="3200" dirty="0" smtClean="0">
                <a:solidFill>
                  <a:srgbClr val="0033CC"/>
                </a:solidFill>
              </a:rPr>
              <a:t>, </a:t>
            </a:r>
            <a:r>
              <a:rPr lang="en-US" sz="3200" dirty="0">
                <a:solidFill>
                  <a:srgbClr val="0033CC"/>
                </a:solidFill>
              </a:rPr>
              <a:t>$zero, </a:t>
            </a:r>
            <a:r>
              <a:rPr lang="en-US" sz="3200" dirty="0" err="1" smtClean="0">
                <a:solidFill>
                  <a:srgbClr val="0033CC"/>
                </a:solidFill>
              </a:rPr>
              <a:t>0xABCD</a:t>
            </a:r>
            <a:endParaRPr lang="en-US" sz="3200" dirty="0">
              <a:solidFill>
                <a:srgbClr val="0033C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0127" y="5135426"/>
            <a:ext cx="5068157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sll</a:t>
            </a:r>
            <a:r>
              <a:rPr lang="en-US" sz="3200" dirty="0" smtClean="0"/>
              <a:t> $x, $x, 16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6292980" y="5084052"/>
            <a:ext cx="4164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33CC"/>
                </a:solidFill>
              </a:rPr>
              <a:t>sll</a:t>
            </a:r>
            <a:r>
              <a:rPr lang="en-US" sz="3200" dirty="0" smtClean="0">
                <a:solidFill>
                  <a:srgbClr val="0033CC"/>
                </a:solidFill>
              </a:rPr>
              <a:t> $</a:t>
            </a:r>
            <a:r>
              <a:rPr lang="en-US" sz="3200" dirty="0" err="1" smtClean="0">
                <a:solidFill>
                  <a:srgbClr val="0033CC"/>
                </a:solidFill>
              </a:rPr>
              <a:t>t0</a:t>
            </a:r>
            <a:r>
              <a:rPr lang="en-US" sz="3200" dirty="0" smtClean="0">
                <a:solidFill>
                  <a:srgbClr val="0033CC"/>
                </a:solidFill>
              </a:rPr>
              <a:t>, $</a:t>
            </a:r>
            <a:r>
              <a:rPr lang="en-US" sz="3200" dirty="0" err="1" smtClean="0">
                <a:solidFill>
                  <a:srgbClr val="0033CC"/>
                </a:solidFill>
              </a:rPr>
              <a:t>t0</a:t>
            </a:r>
            <a:r>
              <a:rPr lang="en-US" sz="3200" dirty="0" smtClean="0">
                <a:solidFill>
                  <a:srgbClr val="0033CC"/>
                </a:solidFill>
              </a:rPr>
              <a:t>, 16</a:t>
            </a:r>
            <a:endParaRPr lang="en-US" sz="32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9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20" grpId="0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27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43" t="47373" r="57908" b="18098"/>
          <a:stretch/>
        </p:blipFill>
        <p:spPr>
          <a:xfrm>
            <a:off x="116113" y="420335"/>
            <a:ext cx="6500434" cy="3654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0167" y="262302"/>
            <a:ext cx="4995113" cy="147732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egister field: 6 bits. </a:t>
            </a:r>
            <a:r>
              <a:rPr lang="en-US" dirty="0"/>
              <a:t>We can then work out the constraint for the opcode field using the I-type instruction: it will need 16 bits for the immediate, 6 bits for </a:t>
            </a:r>
            <a:r>
              <a:rPr lang="en-US" dirty="0" err="1"/>
              <a:t>rs</a:t>
            </a:r>
            <a:r>
              <a:rPr lang="en-US" dirty="0"/>
              <a:t> and 6 </a:t>
            </a:r>
            <a:r>
              <a:rPr lang="en-US" dirty="0" smtClean="0"/>
              <a:t>bits </a:t>
            </a:r>
            <a:r>
              <a:rPr lang="en-US" dirty="0"/>
              <a:t>for </a:t>
            </a:r>
            <a:r>
              <a:rPr lang="en-US" dirty="0" err="1"/>
              <a:t>rt</a:t>
            </a:r>
            <a:r>
              <a:rPr lang="en-US" dirty="0"/>
              <a:t>, leaving us </a:t>
            </a:r>
            <a:r>
              <a:rPr lang="en-US" u="sng" dirty="0"/>
              <a:t>4 bits for the opcode</a:t>
            </a:r>
            <a:r>
              <a:rPr lang="en-US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0166" y="1865550"/>
            <a:ext cx="499511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b="1" dirty="0"/>
              <a:t>opcode</a:t>
            </a:r>
            <a:r>
              <a:rPr lang="en-US" dirty="0"/>
              <a:t> is 4 bits, and the three registers of </a:t>
            </a:r>
            <a:r>
              <a:rPr lang="en-US" dirty="0" err="1"/>
              <a:t>rs</a:t>
            </a:r>
            <a:r>
              <a:rPr lang="en-US" dirty="0"/>
              <a:t>, </a:t>
            </a:r>
            <a:r>
              <a:rPr lang="en-US" dirty="0" err="1"/>
              <a:t>rt</a:t>
            </a:r>
            <a:r>
              <a:rPr lang="en-US" dirty="0"/>
              <a:t> and </a:t>
            </a:r>
            <a:r>
              <a:rPr lang="en-US" dirty="0" err="1"/>
              <a:t>rd</a:t>
            </a:r>
            <a:r>
              <a:rPr lang="en-US" dirty="0"/>
              <a:t> in the R-type instruction will take up 18 bits, and since we no longer have the </a:t>
            </a:r>
            <a:r>
              <a:rPr lang="en-US" b="1" dirty="0" err="1"/>
              <a:t>shamt</a:t>
            </a:r>
            <a:r>
              <a:rPr lang="en-US" dirty="0"/>
              <a:t> field, we will therefore have 10 bits for the </a:t>
            </a:r>
            <a:r>
              <a:rPr lang="en-US" b="1" dirty="0" err="1"/>
              <a:t>func</a:t>
            </a:r>
            <a:r>
              <a:rPr lang="en-US" dirty="0"/>
              <a:t> field. 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70165" y="3191799"/>
            <a:ext cx="4995113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</a:t>
            </a:r>
            <a:r>
              <a:rPr lang="en-US" dirty="0"/>
              <a:t>, if we keep 10 slots of the opcode for the “at least 10” I-type instructions, 2 slots for the J-type </a:t>
            </a:r>
            <a:r>
              <a:rPr lang="en-US" dirty="0" smtClean="0"/>
              <a:t>instructions, </a:t>
            </a:r>
            <a:r>
              <a:rPr lang="en-US" dirty="0"/>
              <a:t>then we will have 4 slots for R-type instructions. Since each slot in the opcode can yield 2</a:t>
            </a:r>
            <a:r>
              <a:rPr lang="en-US" baseline="30000" dirty="0"/>
              <a:t>10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codes, we have 4 x 2</a:t>
            </a:r>
            <a:r>
              <a:rPr lang="en-US" baseline="30000" dirty="0"/>
              <a:t>10</a:t>
            </a:r>
            <a:r>
              <a:rPr lang="en-US" dirty="0"/>
              <a:t> = 4096 R-type instructions.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793" y="4493562"/>
            <a:ext cx="41763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of R-type instructions: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03649" y="4493562"/>
            <a:ext cx="87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4096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793" y="5143370"/>
            <a:ext cx="41763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of I-type instructions: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03938" y="5143369"/>
            <a:ext cx="87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10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793" y="5795156"/>
            <a:ext cx="41763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Max. total no. of instructions: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03938" y="5793176"/>
            <a:ext cx="3108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4096 + 10 + 2 = 4108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33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28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AY2024</a:t>
            </a:r>
            <a:r>
              <a:rPr lang="en-SG" sz="1400" b="1" dirty="0" smtClean="0"/>
              <a:t>/25 </a:t>
            </a:r>
            <a:r>
              <a:rPr lang="en-SG" sz="1400" b="1" dirty="0"/>
              <a:t>Semester </a:t>
            </a:r>
            <a:r>
              <a:rPr lang="en-SG" sz="1400" b="1" dirty="0" smtClean="0"/>
              <a:t>1</a:t>
            </a:r>
            <a:endParaRPr lang="en-SG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904" t="65691" r="57869" b="23771"/>
          <a:stretch/>
        </p:blipFill>
        <p:spPr>
          <a:xfrm>
            <a:off x="386405" y="489626"/>
            <a:ext cx="10847252" cy="1878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397" t="47365" r="55964" b="40439"/>
          <a:stretch/>
        </p:blipFill>
        <p:spPr>
          <a:xfrm>
            <a:off x="1480259" y="2384380"/>
            <a:ext cx="9540057" cy="16510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4425" y="4502322"/>
            <a:ext cx="10439375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0x10000103</a:t>
            </a:r>
            <a:r>
              <a:rPr lang="en-US" sz="2400" dirty="0"/>
              <a:t> </a:t>
            </a:r>
            <a:r>
              <a:rPr lang="en-US" sz="2400" dirty="0" smtClean="0"/>
              <a:t>= </a:t>
            </a:r>
            <a:r>
              <a:rPr lang="en-US" sz="2400" dirty="0" err="1" smtClean="0"/>
              <a:t>0b000100</a:t>
            </a:r>
            <a:r>
              <a:rPr lang="en-US" sz="2400" dirty="0" smtClean="0"/>
              <a:t> 00000 00000 0000 0001 0000 0011 = </a:t>
            </a:r>
            <a:r>
              <a:rPr lang="en-US" sz="2400" b="1" dirty="0" err="1" smtClean="0"/>
              <a:t>beq</a:t>
            </a:r>
            <a:r>
              <a:rPr lang="en-US" sz="2400" b="1" dirty="0" smtClean="0"/>
              <a:t> </a:t>
            </a:r>
            <a:r>
              <a:rPr lang="en-US" sz="2400" b="1" dirty="0"/>
              <a:t>$0, $0, </a:t>
            </a:r>
            <a:r>
              <a:rPr lang="en-US" sz="2400" b="1" dirty="0" err="1"/>
              <a:t>0x103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14425" y="5244670"/>
            <a:ext cx="8753832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Since $0 == $0 is true, the branch is taken, </a:t>
            </a:r>
          </a:p>
          <a:p>
            <a:r>
              <a:rPr lang="en-US" sz="2400" dirty="0" smtClean="0"/>
              <a:t>so new PC = (</a:t>
            </a:r>
            <a:r>
              <a:rPr lang="en-US" sz="2400" dirty="0" err="1" smtClean="0"/>
              <a:t>PC+4</a:t>
            </a:r>
            <a:r>
              <a:rPr lang="en-US" sz="2400" dirty="0" smtClean="0"/>
              <a:t>) + (</a:t>
            </a:r>
            <a:r>
              <a:rPr lang="en-US" sz="2400" dirty="0" err="1" smtClean="0"/>
              <a:t>Immed</a:t>
            </a:r>
            <a:r>
              <a:rPr lang="en-US" sz="2400" dirty="0" err="1" smtClean="0">
                <a:sym typeface="Symbol" panose="05050102010706020507" pitchFamily="18" charset="2"/>
              </a:rPr>
              <a:t>4</a:t>
            </a:r>
            <a:r>
              <a:rPr lang="en-US" sz="2400" dirty="0" smtClean="0">
                <a:sym typeface="Symbol" panose="05050102010706020507" pitchFamily="18" charset="2"/>
              </a:rPr>
              <a:t>) = (</a:t>
            </a:r>
            <a:r>
              <a:rPr lang="en-US" sz="2400" dirty="0" err="1" smtClean="0">
                <a:sym typeface="Symbol" panose="05050102010706020507" pitchFamily="18" charset="2"/>
              </a:rPr>
              <a:t>0x491+4</a:t>
            </a:r>
            <a:r>
              <a:rPr lang="en-US" sz="2400" dirty="0" smtClean="0">
                <a:sym typeface="Symbol" panose="05050102010706020507" pitchFamily="18" charset="2"/>
              </a:rPr>
              <a:t>) + (</a:t>
            </a:r>
            <a:r>
              <a:rPr lang="en-US" sz="2400" dirty="0" err="1" smtClean="0">
                <a:sym typeface="Symbol" panose="05050102010706020507" pitchFamily="18" charset="2"/>
              </a:rPr>
              <a:t>0x1034</a:t>
            </a:r>
            <a:r>
              <a:rPr lang="en-US" sz="2400" dirty="0" smtClean="0">
                <a:sym typeface="Symbol" panose="05050102010706020507" pitchFamily="18" charset="2"/>
              </a:rPr>
              <a:t>) = </a:t>
            </a:r>
            <a:r>
              <a:rPr lang="en-US" sz="2400" dirty="0" err="1" smtClean="0">
                <a:sym typeface="Symbol" panose="05050102010706020507" pitchFamily="18" charset="2"/>
              </a:rPr>
              <a:t>0x8A1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682241" y="2441731"/>
            <a:ext cx="87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$0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2241" y="2960747"/>
            <a:ext cx="87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$0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2241" y="3498109"/>
            <a:ext cx="284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0 or random value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96368" y="2499082"/>
            <a:ext cx="149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[$0] or 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96368" y="3483315"/>
            <a:ext cx="149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0x8A1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4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  <p:bldP spid="19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86337-B3E0-40F2-9BAC-B21B9425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29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99A97-EC81-4B12-BCA3-E22D46404FF0}"/>
              </a:ext>
            </a:extLst>
          </p:cNvPr>
          <p:cNvSpPr txBox="1"/>
          <p:nvPr/>
        </p:nvSpPr>
        <p:spPr>
          <a:xfrm>
            <a:off x="1903228" y="1945759"/>
            <a:ext cx="8197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 smtClean="0"/>
              <a:t>AY2023</a:t>
            </a:r>
            <a:r>
              <a:rPr lang="en-US" sz="6000" dirty="0" smtClean="0"/>
              <a:t>/24 </a:t>
            </a:r>
            <a:r>
              <a:rPr lang="en-US" sz="6000" dirty="0"/>
              <a:t>Semester </a:t>
            </a:r>
            <a:r>
              <a:rPr lang="en-US" sz="6000" dirty="0" smtClean="0"/>
              <a:t>2</a:t>
            </a:r>
            <a:endParaRPr lang="en-SG" sz="6000" dirty="0"/>
          </a:p>
        </p:txBody>
      </p:sp>
    </p:spTree>
    <p:extLst>
      <p:ext uri="{BB962C8B-B14F-4D97-AF65-F5344CB8AC3E}">
        <p14:creationId xmlns:p14="http://schemas.microsoft.com/office/powerpoint/2010/main" val="362596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C4B34C-02F9-4A5E-B23A-5A83A73D1644}"/>
              </a:ext>
            </a:extLst>
          </p:cNvPr>
          <p:cNvSpPr txBox="1"/>
          <p:nvPr/>
        </p:nvSpPr>
        <p:spPr>
          <a:xfrm>
            <a:off x="615298" y="2787060"/>
            <a:ext cx="415177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3600" dirty="0"/>
              <a:t>F</a:t>
            </a:r>
            <a:r>
              <a:rPr lang="en-SG" sz="3600" dirty="0" smtClean="0"/>
              <a:t>ormat</a:t>
            </a:r>
            <a:r>
              <a:rPr lang="en-SG" sz="3600" dirty="0"/>
              <a:t>:</a:t>
            </a:r>
          </a:p>
          <a:p>
            <a:pPr marL="808038" indent="-457200">
              <a:buFont typeface="Wingdings" panose="05000000000000000000" pitchFamily="2" charset="2"/>
              <a:buChar char="§"/>
            </a:pPr>
            <a:r>
              <a:rPr lang="en-SG" sz="2400" dirty="0" smtClean="0"/>
              <a:t>20 </a:t>
            </a:r>
            <a:r>
              <a:rPr lang="en-SG" sz="2400" dirty="0" err="1"/>
              <a:t>MCQs</a:t>
            </a:r>
            <a:r>
              <a:rPr lang="en-SG" sz="2400" dirty="0"/>
              <a:t> </a:t>
            </a:r>
            <a:r>
              <a:rPr lang="en-SG" sz="2400" dirty="0" smtClean="0"/>
              <a:t>(20 </a:t>
            </a:r>
            <a:r>
              <a:rPr lang="en-SG" sz="2400" dirty="0"/>
              <a:t>marks)</a:t>
            </a:r>
          </a:p>
          <a:p>
            <a:pPr marL="808038" indent="-457200">
              <a:buFont typeface="Wingdings" panose="05000000000000000000" pitchFamily="2" charset="2"/>
              <a:buChar char="§"/>
            </a:pPr>
            <a:r>
              <a:rPr lang="en-SG" sz="2400" dirty="0" smtClean="0"/>
              <a:t>4 </a:t>
            </a:r>
            <a:r>
              <a:rPr lang="en-SG" sz="2400" dirty="0" err="1" smtClean="0"/>
              <a:t>FITBs</a:t>
            </a:r>
            <a:r>
              <a:rPr lang="en-SG" sz="2400" dirty="0" smtClean="0"/>
              <a:t> (20 </a:t>
            </a:r>
            <a:r>
              <a:rPr lang="en-SG" sz="2400" dirty="0"/>
              <a:t>marks</a:t>
            </a:r>
            <a:r>
              <a:rPr lang="en-SG" sz="2400" dirty="0" smtClean="0"/>
              <a:t>)</a:t>
            </a:r>
            <a:endParaRPr lang="en-SG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97ECC-39F6-4D4A-9C34-D4FB6F2F1CBB}"/>
              </a:ext>
            </a:extLst>
          </p:cNvPr>
          <p:cNvSpPr txBox="1"/>
          <p:nvPr/>
        </p:nvSpPr>
        <p:spPr>
          <a:xfrm>
            <a:off x="6135632" y="284650"/>
            <a:ext cx="550772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3200" dirty="0"/>
              <a:t>Provided:</a:t>
            </a:r>
          </a:p>
          <a:p>
            <a:pPr marL="533400" indent="-355600">
              <a:buFont typeface="Wingdings" panose="05000000000000000000" pitchFamily="2" charset="2"/>
              <a:buChar char="§"/>
            </a:pPr>
            <a:r>
              <a:rPr lang="en-SG" sz="2400" dirty="0"/>
              <a:t>MIPS Reference Data </a:t>
            </a:r>
            <a:r>
              <a:rPr lang="en-SG" sz="2400" dirty="0" smtClean="0"/>
              <a:t>Sheet (page 1)</a:t>
            </a:r>
            <a:endParaRPr lang="en-SG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A610F-27DE-4F9E-8FD4-68F2884C568B}"/>
              </a:ext>
            </a:extLst>
          </p:cNvPr>
          <p:cNvSpPr txBox="1"/>
          <p:nvPr/>
        </p:nvSpPr>
        <p:spPr>
          <a:xfrm>
            <a:off x="615298" y="284650"/>
            <a:ext cx="520181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3600" dirty="0"/>
              <a:t>Important:</a:t>
            </a:r>
          </a:p>
          <a:p>
            <a:pPr marL="812800" indent="-457200">
              <a:buFont typeface="Wingdings" panose="05000000000000000000" pitchFamily="2" charset="2"/>
              <a:buChar char="§"/>
            </a:pPr>
            <a:r>
              <a:rPr lang="en-SG" sz="2800" dirty="0"/>
              <a:t>Date: </a:t>
            </a:r>
            <a:r>
              <a:rPr lang="en-SG" sz="2800" dirty="0" smtClean="0">
                <a:solidFill>
                  <a:srgbClr val="C00000"/>
                </a:solidFill>
              </a:rPr>
              <a:t>12 March 2025, Wednesday</a:t>
            </a:r>
            <a:endParaRPr lang="en-SG" sz="2800" dirty="0">
              <a:solidFill>
                <a:srgbClr val="C00000"/>
              </a:solidFill>
            </a:endParaRPr>
          </a:p>
          <a:p>
            <a:pPr marL="812800" indent="-457200">
              <a:buFont typeface="Wingdings" panose="05000000000000000000" pitchFamily="2" charset="2"/>
              <a:buChar char="§"/>
            </a:pPr>
            <a:r>
              <a:rPr lang="en-SG" sz="2800" dirty="0"/>
              <a:t>Time: </a:t>
            </a:r>
            <a:r>
              <a:rPr lang="en-SG" sz="2800" dirty="0">
                <a:solidFill>
                  <a:srgbClr val="C00000"/>
                </a:solidFill>
              </a:rPr>
              <a:t>7</a:t>
            </a:r>
            <a:r>
              <a:rPr lang="en-SG" sz="2800" dirty="0" smtClean="0">
                <a:solidFill>
                  <a:srgbClr val="C00000"/>
                </a:solidFill>
              </a:rPr>
              <a:t> </a:t>
            </a:r>
            <a:r>
              <a:rPr lang="en-SG" sz="2800" dirty="0">
                <a:solidFill>
                  <a:srgbClr val="C00000"/>
                </a:solidFill>
              </a:rPr>
              <a:t>– </a:t>
            </a:r>
            <a:r>
              <a:rPr lang="en-SG" sz="2800" dirty="0" err="1" smtClean="0">
                <a:solidFill>
                  <a:srgbClr val="C00000"/>
                </a:solidFill>
              </a:rPr>
              <a:t>8:30pm</a:t>
            </a:r>
            <a:endParaRPr lang="en-SG" sz="2800" dirty="0">
              <a:solidFill>
                <a:srgbClr val="C00000"/>
              </a:solidFill>
            </a:endParaRPr>
          </a:p>
          <a:p>
            <a:pPr marL="812800" indent="-457200">
              <a:buFont typeface="Wingdings" panose="05000000000000000000" pitchFamily="2" charset="2"/>
              <a:buChar char="§"/>
            </a:pPr>
            <a:r>
              <a:rPr lang="en-SG" sz="2800" dirty="0"/>
              <a:t>Venue: </a:t>
            </a:r>
            <a:r>
              <a:rPr lang="en-SG" sz="2800" dirty="0" err="1" smtClean="0">
                <a:solidFill>
                  <a:srgbClr val="C00000"/>
                </a:solidFill>
              </a:rPr>
              <a:t>MPSH2B</a:t>
            </a:r>
            <a:endParaRPr lang="en-SG" sz="2800" dirty="0">
              <a:solidFill>
                <a:srgbClr val="C00000"/>
              </a:solidFill>
            </a:endParaRPr>
          </a:p>
        </p:txBody>
      </p:sp>
      <p:pic>
        <p:nvPicPr>
          <p:cNvPr id="6" name="Picture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3F814AC0-663D-4C7F-8475-5E36208B1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098" y="1324101"/>
            <a:ext cx="4366470" cy="5103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4B34C-02F9-4A5E-B23A-5A83A73D1644}"/>
              </a:ext>
            </a:extLst>
          </p:cNvPr>
          <p:cNvSpPr txBox="1"/>
          <p:nvPr/>
        </p:nvSpPr>
        <p:spPr>
          <a:xfrm>
            <a:off x="615297" y="4390308"/>
            <a:ext cx="5520335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3600" dirty="0" smtClean="0"/>
              <a:t>Remember to bring:</a:t>
            </a:r>
            <a:endParaRPr lang="en-SG" sz="3600" dirty="0"/>
          </a:p>
          <a:p>
            <a:pPr marL="808038" indent="-457200">
              <a:buFont typeface="Wingdings" panose="05000000000000000000" pitchFamily="2" charset="2"/>
              <a:buChar char="§"/>
            </a:pPr>
            <a:r>
              <a:rPr lang="en-SG" sz="2400" dirty="0" smtClean="0"/>
              <a:t>Student Card (or Photo-ID)</a:t>
            </a:r>
            <a:endParaRPr lang="en-SG" sz="2400" dirty="0"/>
          </a:p>
          <a:p>
            <a:pPr marL="808038" indent="-457200">
              <a:buFont typeface="Wingdings" panose="05000000000000000000" pitchFamily="2" charset="2"/>
              <a:buChar char="§"/>
            </a:pPr>
            <a:r>
              <a:rPr lang="en-SG" sz="2400" dirty="0" smtClean="0"/>
              <a:t>Pencil (</a:t>
            </a:r>
            <a:r>
              <a:rPr lang="en-SG" sz="2400" dirty="0" err="1" smtClean="0"/>
              <a:t>2B</a:t>
            </a:r>
            <a:r>
              <a:rPr lang="en-SG" sz="2400" dirty="0" smtClean="0"/>
              <a:t> or above), eraser, writing papers, calculator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1912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30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94" t="19599" r="59365" b="24777"/>
          <a:stretch/>
        </p:blipFill>
        <p:spPr>
          <a:xfrm>
            <a:off x="2159210" y="158402"/>
            <a:ext cx="6737902" cy="638051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501606" y="1033112"/>
            <a:ext cx="1046266" cy="2104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69407" y="848446"/>
            <a:ext cx="2392681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2132</a:t>
            </a:r>
            <a:r>
              <a:rPr lang="en-GB" baseline="-25000" dirty="0"/>
              <a:t>4</a:t>
            </a:r>
            <a:r>
              <a:rPr lang="en-GB" dirty="0"/>
              <a:t> = 158</a:t>
            </a:r>
            <a:r>
              <a:rPr lang="en-GB" baseline="-25000" dirty="0"/>
              <a:t>10</a:t>
            </a:r>
            <a:r>
              <a:rPr lang="en-GB" dirty="0"/>
              <a:t> = </a:t>
            </a:r>
            <a:r>
              <a:rPr lang="en-GB" dirty="0" smtClean="0"/>
              <a:t>185</a:t>
            </a:r>
            <a:r>
              <a:rPr lang="en-GB" baseline="-25000" dirty="0" smtClean="0"/>
              <a:t>9</a:t>
            </a:r>
            <a:endParaRPr lang="en-S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611113" y="2948547"/>
            <a:ext cx="17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1010101.001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7872" y="3191680"/>
            <a:ext cx="131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10000101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56666" y="2948547"/>
            <a:ext cx="2392681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= 1.010101001 </a:t>
            </a:r>
            <a:r>
              <a:rPr lang="en-GB" dirty="0" smtClean="0">
                <a:sym typeface="Symbol" panose="05050102010706020507" pitchFamily="18" charset="2"/>
              </a:rPr>
              <a:t> 2</a:t>
            </a:r>
            <a:r>
              <a:rPr lang="en-GB" baseline="30000" dirty="0" smtClean="0">
                <a:sym typeface="Symbol" panose="05050102010706020507" pitchFamily="18" charset="2"/>
              </a:rPr>
              <a:t>6</a:t>
            </a:r>
            <a:endParaRPr lang="en-SG" baseline="300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8064287" y="3348657"/>
            <a:ext cx="3026663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6 + 127 = 133 = </a:t>
            </a:r>
            <a:r>
              <a:rPr lang="en-GB" dirty="0" err="1" smtClean="0"/>
              <a:t>0b10000101</a:t>
            </a:r>
            <a:endParaRPr lang="en-SG" baseline="30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545042" y="3407124"/>
            <a:ext cx="31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01010100100000000000000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09056" y="3624605"/>
            <a:ext cx="155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C00000"/>
                </a:solidFill>
              </a:rPr>
              <a:t>0x42AA4000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18631" y="4894760"/>
            <a:ext cx="109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positive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03620" y="4251812"/>
            <a:ext cx="415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0 </a:t>
            </a:r>
            <a:r>
              <a:rPr lang="en-GB" b="1" dirty="0" smtClean="0">
                <a:solidFill>
                  <a:srgbClr val="0033CC"/>
                </a:solidFill>
              </a:rPr>
              <a:t>10000100</a:t>
            </a:r>
            <a:r>
              <a:rPr lang="en-GB" b="1" dirty="0" smtClean="0"/>
              <a:t> 10101110000000000000000</a:t>
            </a:r>
            <a:endParaRPr lang="en-US" sz="2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500872" y="4785635"/>
            <a:ext cx="3435096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0b</a:t>
            </a:r>
            <a:r>
              <a:rPr lang="en-GB" dirty="0" err="1" smtClean="0">
                <a:solidFill>
                  <a:srgbClr val="0033CC"/>
                </a:solidFill>
              </a:rPr>
              <a:t>10000100</a:t>
            </a:r>
            <a:r>
              <a:rPr lang="en-GB" dirty="0" smtClean="0"/>
              <a:t> = 132; 132 – 127 = 5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4340464" y="5373210"/>
            <a:ext cx="33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5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3284" y="5781916"/>
            <a:ext cx="137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1.1010111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00731" y="6014148"/>
            <a:ext cx="3899114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1.1010111</a:t>
            </a:r>
            <a:r>
              <a:rPr lang="en-GB" baseline="-25000" dirty="0" smtClean="0"/>
              <a:t>2</a:t>
            </a:r>
            <a:r>
              <a:rPr lang="en-GB" dirty="0" smtClean="0"/>
              <a:t> </a:t>
            </a:r>
            <a:r>
              <a:rPr lang="en-GB" dirty="0">
                <a:sym typeface="Symbol" panose="05050102010706020507" pitchFamily="18" charset="2"/>
              </a:rPr>
              <a:t> </a:t>
            </a:r>
            <a:r>
              <a:rPr lang="en-GB" dirty="0" smtClean="0">
                <a:sym typeface="Symbol" panose="05050102010706020507" pitchFamily="18" charset="2"/>
              </a:rPr>
              <a:t>2</a:t>
            </a:r>
            <a:r>
              <a:rPr lang="en-GB" baseline="30000" dirty="0" smtClean="0">
                <a:sym typeface="Symbol" panose="05050102010706020507" pitchFamily="18" charset="2"/>
              </a:rPr>
              <a:t>5</a:t>
            </a:r>
            <a:r>
              <a:rPr lang="en-GB" dirty="0" smtClean="0"/>
              <a:t> = 110101.11</a:t>
            </a:r>
            <a:r>
              <a:rPr lang="en-GB" baseline="-25000" dirty="0" smtClean="0"/>
              <a:t>2</a:t>
            </a:r>
            <a:r>
              <a:rPr lang="en-GB" dirty="0" smtClean="0"/>
              <a:t> = 53.75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69406" y="6197730"/>
            <a:ext cx="73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53.75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/>
      <p:bldP spid="22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 animBg="1"/>
      <p:bldP spid="32" grpId="0"/>
      <p:bldP spid="33" grpId="0"/>
      <p:bldP spid="34" grpId="0" animBg="1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31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02" t="17650" r="58931" b="26038"/>
          <a:stretch/>
        </p:blipFill>
        <p:spPr>
          <a:xfrm>
            <a:off x="2193676" y="108413"/>
            <a:ext cx="6628180" cy="63300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615615" y="950975"/>
            <a:ext cx="46844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99138" y="627809"/>
            <a:ext cx="5176254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Address = </a:t>
            </a:r>
            <a:r>
              <a:rPr lang="en-GB" dirty="0" err="1" smtClean="0"/>
              <a:t>0x00400004</a:t>
            </a:r>
            <a:r>
              <a:rPr lang="en-GB" dirty="0" smtClean="0"/>
              <a:t> </a:t>
            </a:r>
          </a:p>
          <a:p>
            <a:r>
              <a:rPr lang="en-GB" dirty="0" smtClean="0"/>
              <a:t>= </a:t>
            </a:r>
            <a:r>
              <a:rPr lang="en-GB" dirty="0" err="1" smtClean="0"/>
              <a:t>0b0000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033CC"/>
                </a:solidFill>
              </a:rPr>
              <a:t>0000 0100 0000 0000 0000 0000 01</a:t>
            </a:r>
            <a:r>
              <a:rPr lang="en-GB" dirty="0" smtClean="0"/>
              <a:t>00</a:t>
            </a:r>
            <a:endParaRPr lang="en-SG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199138" y="2019444"/>
            <a:ext cx="4613729" cy="92333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Opcode of j = </a:t>
            </a:r>
            <a:r>
              <a:rPr lang="en-GB" dirty="0" err="1" smtClean="0"/>
              <a:t>0b000010</a:t>
            </a:r>
            <a:endParaRPr lang="en-GB" dirty="0" smtClean="0"/>
          </a:p>
          <a:p>
            <a:r>
              <a:rPr lang="en-SG" dirty="0" err="1" smtClean="0"/>
              <a:t>0b000010</a:t>
            </a:r>
            <a:r>
              <a:rPr lang="en-SG" dirty="0" smtClean="0"/>
              <a:t> </a:t>
            </a:r>
            <a:r>
              <a:rPr lang="en-SG" dirty="0" smtClean="0">
                <a:solidFill>
                  <a:srgbClr val="0033CC"/>
                </a:solidFill>
              </a:rPr>
              <a:t>0000 0100 0000 0000 0000 0000 01</a:t>
            </a:r>
          </a:p>
          <a:p>
            <a:r>
              <a:rPr lang="en-SG" dirty="0" smtClean="0"/>
              <a:t>= </a:t>
            </a:r>
            <a:r>
              <a:rPr lang="en-SG" dirty="0" err="1" smtClean="0"/>
              <a:t>0x08100001</a:t>
            </a:r>
            <a:endParaRPr lang="en-SG" dirty="0" smtClean="0"/>
          </a:p>
        </p:txBody>
      </p:sp>
      <p:sp>
        <p:nvSpPr>
          <p:cNvPr id="37" name="Rounded Rectangle 36"/>
          <p:cNvSpPr/>
          <p:nvPr/>
        </p:nvSpPr>
        <p:spPr>
          <a:xfrm>
            <a:off x="2419022" y="2377440"/>
            <a:ext cx="1360498" cy="20733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2419022" y="5620512"/>
            <a:ext cx="6639634" cy="4126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0" animBg="1"/>
      <p:bldP spid="37" grpId="0" animBg="1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32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00" t="20459" r="58467" b="26207"/>
          <a:stretch/>
        </p:blipFill>
        <p:spPr>
          <a:xfrm>
            <a:off x="2231136" y="108414"/>
            <a:ext cx="7185112" cy="63899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67017" y="2832272"/>
            <a:ext cx="17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solidFill>
                  <a:srgbClr val="C00000"/>
                </a:solidFill>
              </a:rPr>
              <a:t>0x7FFCC8B8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9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33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34" t="20578" r="54483" b="22165"/>
          <a:stretch/>
        </p:blipFill>
        <p:spPr>
          <a:xfrm>
            <a:off x="246888" y="635986"/>
            <a:ext cx="7592568" cy="60854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334" t="77894" r="65383" b="7780"/>
          <a:stretch/>
        </p:blipFill>
        <p:spPr>
          <a:xfrm>
            <a:off x="5998464" y="1944567"/>
            <a:ext cx="5355336" cy="147374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184280" y="2292096"/>
            <a:ext cx="2167239" cy="2438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34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50" t="18682" r="58782" b="28001"/>
          <a:stretch/>
        </p:blipFill>
        <p:spPr>
          <a:xfrm>
            <a:off x="116112" y="513727"/>
            <a:ext cx="6746213" cy="6045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7750" t="71703" r="58782" b="10934"/>
          <a:stretch/>
        </p:blipFill>
        <p:spPr>
          <a:xfrm>
            <a:off x="4946133" y="1560576"/>
            <a:ext cx="6935043" cy="202387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196728" y="3133344"/>
            <a:ext cx="5666344" cy="2072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35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483" t="18918" r="58367" b="24135"/>
          <a:stretch/>
        </p:blipFill>
        <p:spPr>
          <a:xfrm>
            <a:off x="2301240" y="262302"/>
            <a:ext cx="6757416" cy="633839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636409" y="1280160"/>
            <a:ext cx="1265032" cy="195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50886" y="754162"/>
            <a:ext cx="1734746" cy="147732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dirty="0" smtClean="0"/>
              <a:t>	1011101</a:t>
            </a:r>
            <a:endParaRPr lang="en-US" baseline="-25000" dirty="0" smtClean="0"/>
          </a:p>
          <a:p>
            <a:pPr>
              <a:tabLst>
                <a:tab pos="287338" algn="l"/>
              </a:tabLst>
            </a:pPr>
            <a:r>
              <a:rPr lang="en-US" dirty="0" smtClean="0"/>
              <a:t>+ 	0110011</a:t>
            </a:r>
            <a:endParaRPr lang="en-US" baseline="-25000" dirty="0" smtClean="0"/>
          </a:p>
          <a:p>
            <a:pPr>
              <a:tabLst>
                <a:tab pos="287338" algn="l"/>
              </a:tabLst>
            </a:pPr>
            <a:r>
              <a:rPr lang="en-US" dirty="0" smtClean="0"/>
              <a:t>= 	</a:t>
            </a:r>
            <a:r>
              <a:rPr lang="en-US" dirty="0" smtClean="0">
                <a:solidFill>
                  <a:srgbClr val="C00000"/>
                </a:solidFill>
              </a:rPr>
              <a:t>0010000</a:t>
            </a:r>
            <a:endParaRPr lang="en-US" baseline="-25000" dirty="0">
              <a:solidFill>
                <a:srgbClr val="C00000"/>
              </a:solidFill>
            </a:endParaRPr>
          </a:p>
          <a:p>
            <a:pPr>
              <a:tabLst>
                <a:tab pos="287338" algn="l"/>
              </a:tabLst>
            </a:pPr>
            <a:r>
              <a:rPr lang="en-US" dirty="0"/>
              <a:t>+ 	 </a:t>
            </a:r>
            <a:r>
              <a:rPr lang="en-US" dirty="0" smtClean="0"/>
              <a:t>            1</a:t>
            </a:r>
            <a:endParaRPr lang="en-US" baseline="-25000" dirty="0"/>
          </a:p>
          <a:p>
            <a:pPr>
              <a:tabLst>
                <a:tab pos="287338" algn="l"/>
              </a:tabLst>
            </a:pPr>
            <a:r>
              <a:rPr lang="en-US" dirty="0"/>
              <a:t>= 	</a:t>
            </a:r>
            <a:r>
              <a:rPr lang="en-US" dirty="0" smtClean="0">
                <a:solidFill>
                  <a:srgbClr val="C00000"/>
                </a:solidFill>
              </a:rPr>
              <a:t>0010001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01323" y="2792565"/>
            <a:ext cx="2782824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0.434</a:t>
            </a:r>
            <a:r>
              <a:rPr lang="en-US" baseline="-25000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= 0.1233</a:t>
            </a:r>
            <a:r>
              <a:rPr lang="en-US" baseline="-25000" dirty="0"/>
              <a:t>4</a:t>
            </a:r>
            <a:r>
              <a:rPr lang="en-US" dirty="0"/>
              <a:t> = 0.130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95260" y="2761787"/>
            <a:ext cx="228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31.434</a:t>
            </a:r>
            <a:r>
              <a:rPr lang="en-GB" sz="2000" baseline="-25000" dirty="0" smtClean="0"/>
              <a:t>10</a:t>
            </a:r>
            <a:r>
              <a:rPr lang="en-GB" sz="2000" dirty="0" smtClean="0"/>
              <a:t> = </a:t>
            </a:r>
            <a:r>
              <a:rPr lang="en-GB" sz="2000" b="1" dirty="0" smtClean="0">
                <a:solidFill>
                  <a:srgbClr val="C00000"/>
                </a:solidFill>
              </a:rPr>
              <a:t>133.130</a:t>
            </a:r>
            <a:r>
              <a:rPr lang="en-GB" sz="2000" b="1" baseline="-25000" dirty="0" smtClean="0">
                <a:solidFill>
                  <a:srgbClr val="C00000"/>
                </a:solidFill>
              </a:rPr>
              <a:t>4</a:t>
            </a:r>
            <a:endParaRPr 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5260" y="4158959"/>
            <a:ext cx="4000717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$3 always </a:t>
            </a:r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err="1"/>
              <a:t>LSB</a:t>
            </a:r>
            <a:r>
              <a:rPr lang="en-US" dirty="0"/>
              <a:t> of the $2, $2 is </a:t>
            </a:r>
            <a:r>
              <a:rPr lang="en-US" dirty="0" err="1"/>
              <a:t>0b1011</a:t>
            </a:r>
            <a:r>
              <a:rPr lang="en-US" dirty="0"/>
              <a:t>. Every iteration we right shift 1 bit of $2. Thus, after two iterations, the </a:t>
            </a:r>
            <a:r>
              <a:rPr lang="en-US" dirty="0" err="1"/>
              <a:t>LSB</a:t>
            </a:r>
            <a:r>
              <a:rPr lang="en-US" dirty="0"/>
              <a:t> is 0, we will stop the iteration.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58517" y="5583196"/>
            <a:ext cx="41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0</a:t>
            </a:r>
            <a:endParaRPr 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04751" y="5783251"/>
            <a:ext cx="41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2</a:t>
            </a:r>
            <a:endParaRPr lang="en-US" sz="2800" b="1" baseline="-250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68063" y="6138802"/>
            <a:ext cx="41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2</a:t>
            </a:r>
            <a:endParaRPr lang="en-US" sz="2800" b="1" baseline="-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36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54" t="18857" r="57780" b="55886"/>
          <a:stretch/>
        </p:blipFill>
        <p:spPr>
          <a:xfrm>
            <a:off x="2365247" y="108414"/>
            <a:ext cx="6156961" cy="2598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00" t="36104" r="57333" b="26945"/>
          <a:stretch/>
        </p:blipFill>
        <p:spPr>
          <a:xfrm>
            <a:off x="2380488" y="2920365"/>
            <a:ext cx="6230112" cy="380111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572512" y="2462784"/>
            <a:ext cx="1645919" cy="2438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572512" y="3840480"/>
            <a:ext cx="6230112" cy="101193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610600" y="4909783"/>
            <a:ext cx="2874264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(B) Not store in the Register File but in the instruction register.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8610600" y="5540095"/>
            <a:ext cx="2874264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(C) Immediate value is stored in the instruction not in the RF.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8610600" y="6136700"/>
            <a:ext cx="2874264" cy="33855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(D) Increment by 4, not 8.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054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37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83" t="29450" r="58200" b="39498"/>
          <a:stretch/>
        </p:blipFill>
        <p:spPr>
          <a:xfrm>
            <a:off x="595665" y="623454"/>
            <a:ext cx="9635609" cy="50214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5833" y="2198288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5833" y="2554015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48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6916" y="2792147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7999" y="3108475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9821" y="4253705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0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2617" y="4570033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0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0487" y="4861078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2616" y="5124493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6755" y="4486144"/>
            <a:ext cx="216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33CC"/>
                </a:solidFill>
              </a:rPr>
              <a:t>beq</a:t>
            </a:r>
            <a:r>
              <a:rPr lang="en-US" sz="2400" dirty="0" smtClean="0">
                <a:solidFill>
                  <a:srgbClr val="0033CC"/>
                </a:solidFill>
              </a:rPr>
              <a:t> $8 $0, -2</a:t>
            </a:r>
            <a:endParaRPr lang="en-US" sz="2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2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38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20" t="12045" r="58263" b="58444"/>
          <a:stretch/>
        </p:blipFill>
        <p:spPr>
          <a:xfrm>
            <a:off x="116113" y="416191"/>
            <a:ext cx="8942543" cy="4429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20" t="42978" r="57796" b="43511"/>
          <a:stretch/>
        </p:blipFill>
        <p:spPr>
          <a:xfrm>
            <a:off x="4217599" y="1162880"/>
            <a:ext cx="7884134" cy="176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2077" y="1855237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0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2077" y="2068418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7372" y="2325915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4683" y="2525970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8220" t="57876" r="57180" b="32406"/>
          <a:stretch/>
        </p:blipFill>
        <p:spPr>
          <a:xfrm>
            <a:off x="4215383" y="3447759"/>
            <a:ext cx="7886350" cy="12460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52789" y="4056707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T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50961" y="4355321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T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8220" t="69076" r="57180" b="18148"/>
          <a:stretch/>
        </p:blipFill>
        <p:spPr>
          <a:xfrm>
            <a:off x="631783" y="5013240"/>
            <a:ext cx="7736790" cy="16070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10600" y="6154453"/>
            <a:ext cx="58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9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08793" y="4857407"/>
            <a:ext cx="3052326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dirty="0" smtClean="0"/>
              <a:t>It </a:t>
            </a:r>
            <a:r>
              <a:rPr lang="en-US" dirty="0"/>
              <a:t>takes </a:t>
            </a:r>
            <a:r>
              <a:rPr lang="en-US" dirty="0" err="1"/>
              <a:t>4ps</a:t>
            </a:r>
            <a:r>
              <a:rPr lang="en-US" dirty="0"/>
              <a:t> to output the </a:t>
            </a:r>
            <a:r>
              <a:rPr lang="en-US" dirty="0" err="1"/>
              <a:t>LSB</a:t>
            </a:r>
            <a:r>
              <a:rPr lang="en-US" dirty="0"/>
              <a:t> </a:t>
            </a:r>
            <a:r>
              <a:rPr lang="en-US" dirty="0" err="1"/>
              <a:t>Cout</a:t>
            </a:r>
            <a:r>
              <a:rPr lang="en-US" dirty="0"/>
              <a:t>, hence </a:t>
            </a:r>
            <a:r>
              <a:rPr lang="en-US" dirty="0" err="1"/>
              <a:t>6ps</a:t>
            </a:r>
            <a:r>
              <a:rPr lang="en-US" dirty="0"/>
              <a:t> to get </a:t>
            </a:r>
            <a:r>
              <a:rPr lang="en-US" dirty="0" err="1"/>
              <a:t>MSB</a:t>
            </a:r>
            <a:r>
              <a:rPr lang="en-US" dirty="0"/>
              <a:t> </a:t>
            </a:r>
            <a:r>
              <a:rPr lang="en-US" dirty="0" err="1"/>
              <a:t>Cin</a:t>
            </a:r>
            <a:r>
              <a:rPr lang="en-US" dirty="0"/>
              <a:t>, 7 </a:t>
            </a:r>
            <a:r>
              <a:rPr lang="en-US" dirty="0" err="1"/>
              <a:t>ps</a:t>
            </a:r>
            <a:r>
              <a:rPr lang="en-US" dirty="0"/>
              <a:t> to get </a:t>
            </a:r>
            <a:r>
              <a:rPr lang="en-US" dirty="0" err="1"/>
              <a:t>MSB</a:t>
            </a:r>
            <a:r>
              <a:rPr lang="en-US" dirty="0"/>
              <a:t> ADDER output, </a:t>
            </a:r>
            <a:r>
              <a:rPr lang="en-US" dirty="0" err="1"/>
              <a:t>9ps</a:t>
            </a:r>
            <a:r>
              <a:rPr lang="en-US" dirty="0"/>
              <a:t> to get </a:t>
            </a:r>
            <a:r>
              <a:rPr lang="en-US" dirty="0" err="1"/>
              <a:t>MSB</a:t>
            </a:r>
            <a:r>
              <a:rPr lang="en-US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71517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4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39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77" t="43628" r="59190" b="38459"/>
          <a:stretch/>
        </p:blipFill>
        <p:spPr>
          <a:xfrm>
            <a:off x="563880" y="839514"/>
            <a:ext cx="9511284" cy="2927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0360" y="2613320"/>
            <a:ext cx="5234055" cy="101566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If PC = </a:t>
            </a:r>
            <a:r>
              <a:rPr lang="en-US" sz="2000" dirty="0" err="1"/>
              <a:t>0xCFFFFFFC</a:t>
            </a:r>
            <a:r>
              <a:rPr lang="en-US" sz="2000" dirty="0"/>
              <a:t>, then </a:t>
            </a:r>
            <a:r>
              <a:rPr lang="en-US" sz="2000" dirty="0" err="1"/>
              <a:t>PC+4</a:t>
            </a:r>
            <a:r>
              <a:rPr lang="en-US" sz="2000" dirty="0"/>
              <a:t> = </a:t>
            </a:r>
            <a:r>
              <a:rPr lang="en-US" sz="2000" dirty="0" err="1"/>
              <a:t>0xD0000000</a:t>
            </a:r>
            <a:r>
              <a:rPr lang="en-US" sz="2000" dirty="0"/>
              <a:t>, and hence it can only jump to addresses that start with </a:t>
            </a:r>
            <a:r>
              <a:rPr lang="en-US" sz="2000" dirty="0" err="1"/>
              <a:t>0b1101</a:t>
            </a:r>
            <a:r>
              <a:rPr lang="en-US" sz="2000" dirty="0"/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75360" y="3121152"/>
            <a:ext cx="1901952" cy="2682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97ECC-39F6-4D4A-9C34-D4FB6F2F1CBB}"/>
              </a:ext>
            </a:extLst>
          </p:cNvPr>
          <p:cNvSpPr txBox="1"/>
          <p:nvPr/>
        </p:nvSpPr>
        <p:spPr>
          <a:xfrm>
            <a:off x="6209915" y="275223"/>
            <a:ext cx="405587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3200" dirty="0" smtClean="0"/>
              <a:t>Answer Sheet (page 1)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5429" t="17027" r="33334" b="16078"/>
          <a:stretch/>
        </p:blipFill>
        <p:spPr>
          <a:xfrm>
            <a:off x="457341" y="397771"/>
            <a:ext cx="5172683" cy="623111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558215" y="1625999"/>
            <a:ext cx="5282548" cy="461665"/>
            <a:chOff x="5558215" y="1625999"/>
            <a:chExt cx="5282548" cy="46166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5558215" y="1856832"/>
              <a:ext cx="86255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400739" y="1625999"/>
              <a:ext cx="4440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Write your Student Number here.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58215" y="2560631"/>
            <a:ext cx="5433438" cy="830997"/>
            <a:chOff x="5558215" y="2560631"/>
            <a:chExt cx="5433438" cy="830997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558215" y="2634319"/>
              <a:ext cx="927426" cy="22095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551629" y="2560631"/>
              <a:ext cx="4440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Shade your Student Number here.</a:t>
              </a:r>
            </a:p>
            <a:p>
              <a:r>
                <a:rPr lang="en-US" sz="2400" dirty="0" smtClean="0">
                  <a:solidFill>
                    <a:srgbClr val="C00000"/>
                  </a:solidFill>
                </a:rPr>
                <a:t>(</a:t>
              </a:r>
              <a:r>
                <a:rPr lang="en-US" sz="2400" u="sng" dirty="0" smtClean="0">
                  <a:solidFill>
                    <a:srgbClr val="C00000"/>
                  </a:solidFill>
                </a:rPr>
                <a:t>Check that it is correct</a:t>
              </a:r>
              <a:r>
                <a:rPr lang="en-US" sz="2400" dirty="0" smtClean="0">
                  <a:solidFill>
                    <a:srgbClr val="C00000"/>
                  </a:solidFill>
                </a:rPr>
                <a:t>!)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4363" y="5170726"/>
            <a:ext cx="5532150" cy="461665"/>
            <a:chOff x="4004363" y="5170726"/>
            <a:chExt cx="5532150" cy="461665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4004363" y="5401559"/>
              <a:ext cx="1985128" cy="21320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64192" y="5170726"/>
              <a:ext cx="3572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Shade your </a:t>
              </a:r>
              <a:r>
                <a:rPr lang="en-US" sz="2400" dirty="0" err="1" smtClean="0">
                  <a:solidFill>
                    <a:srgbClr val="C00000"/>
                  </a:solidFill>
                </a:rPr>
                <a:t>MCQ</a:t>
              </a:r>
              <a:r>
                <a:rPr lang="en-US" sz="2400" dirty="0" smtClean="0">
                  <a:solidFill>
                    <a:srgbClr val="C00000"/>
                  </a:solidFill>
                </a:rPr>
                <a:t> answers.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209915" y="3972275"/>
            <a:ext cx="453429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33CC"/>
                </a:solidFill>
              </a:rPr>
              <a:t>Use PENCIL (</a:t>
            </a:r>
            <a:r>
              <a:rPr lang="en-US" sz="2400" b="1" dirty="0" err="1" smtClean="0">
                <a:solidFill>
                  <a:srgbClr val="0033CC"/>
                </a:solidFill>
              </a:rPr>
              <a:t>2B</a:t>
            </a:r>
            <a:r>
              <a:rPr lang="en-US" sz="2400" b="1" dirty="0" smtClean="0">
                <a:solidFill>
                  <a:srgbClr val="0033CC"/>
                </a:solidFill>
              </a:rPr>
              <a:t> or above)!!!</a:t>
            </a:r>
            <a:endParaRPr lang="en-US" sz="2400" b="1" dirty="0">
              <a:solidFill>
                <a:srgbClr val="0033CC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320926" y="2025451"/>
            <a:ext cx="1120651" cy="861185"/>
            <a:chOff x="4320926" y="2025451"/>
            <a:chExt cx="1120651" cy="861185"/>
          </a:xfrm>
        </p:grpSpPr>
        <p:sp>
          <p:nvSpPr>
            <p:cNvPr id="28" name="Oval 27"/>
            <p:cNvSpPr/>
            <p:nvPr/>
          </p:nvSpPr>
          <p:spPr>
            <a:xfrm>
              <a:off x="4320926" y="2025451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455396" y="2146762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583890" y="2275256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712384" y="2409726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840879" y="2544197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969372" y="2678667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97866" y="2795208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357843" y="2146762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227617" y="1771535"/>
            <a:ext cx="12640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pc="44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0123456R</a:t>
            </a:r>
            <a:endParaRPr lang="en-US" sz="1050" spc="4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57244" y="4378601"/>
            <a:ext cx="607422" cy="447402"/>
            <a:chOff x="957244" y="4378601"/>
            <a:chExt cx="607422" cy="447402"/>
          </a:xfrm>
        </p:grpSpPr>
        <p:sp>
          <p:nvSpPr>
            <p:cNvPr id="38" name="Oval 37"/>
            <p:cNvSpPr/>
            <p:nvPr/>
          </p:nvSpPr>
          <p:spPr>
            <a:xfrm>
              <a:off x="957244" y="4378601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223944" y="4567234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80932" y="4734575"/>
              <a:ext cx="83734" cy="91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5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40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44" t="34857" r="59773" b="40056"/>
          <a:stretch/>
        </p:blipFill>
        <p:spPr>
          <a:xfrm>
            <a:off x="240792" y="540448"/>
            <a:ext cx="7513320" cy="3325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343" t="73380" r="58174" b="22235"/>
          <a:stretch/>
        </p:blipFill>
        <p:spPr>
          <a:xfrm>
            <a:off x="240792" y="3990077"/>
            <a:ext cx="9163531" cy="675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343" t="61778" r="60524" b="27674"/>
          <a:stretch/>
        </p:blipFill>
        <p:spPr>
          <a:xfrm>
            <a:off x="6019218" y="1228345"/>
            <a:ext cx="6029526" cy="11490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276472" y="4725049"/>
            <a:ext cx="100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4 bits.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9888" y="5101222"/>
            <a:ext cx="8233288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MIPS, the </a:t>
            </a:r>
            <a:r>
              <a:rPr lang="en-US" dirty="0" err="1"/>
              <a:t>shamt</a:t>
            </a:r>
            <a:r>
              <a:rPr lang="en-US" dirty="0"/>
              <a:t> is 5 bits for 32-bit registers. Following the same reasoning, we have 4 bits </a:t>
            </a:r>
            <a:r>
              <a:rPr lang="en-US" b="1" dirty="0"/>
              <a:t>for the maximum shift amount as the registers here are 16-bit </a:t>
            </a:r>
            <a:r>
              <a:rPr lang="en-US" b="1" dirty="0" smtClean="0"/>
              <a:t>long.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21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41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44" t="34857" r="59773" b="40056"/>
          <a:stretch/>
        </p:blipFill>
        <p:spPr>
          <a:xfrm>
            <a:off x="240792" y="540448"/>
            <a:ext cx="7513320" cy="3325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343" t="61778" r="60524" b="27674"/>
          <a:stretch/>
        </p:blipFill>
        <p:spPr>
          <a:xfrm>
            <a:off x="6019218" y="1228345"/>
            <a:ext cx="6029526" cy="1149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343" t="82937" r="58174" b="8491"/>
          <a:stretch/>
        </p:blipFill>
        <p:spPr>
          <a:xfrm>
            <a:off x="4426848" y="2591465"/>
            <a:ext cx="7453675" cy="1073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704" y="4013041"/>
            <a:ext cx="17041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Class X: 3</a:t>
            </a:r>
          </a:p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Class Y: 3</a:t>
            </a:r>
          </a:p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Class Z: 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47363" y="3753891"/>
            <a:ext cx="8733160" cy="156966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Class </a:t>
            </a:r>
            <a:r>
              <a:rPr lang="en-US" sz="1600" dirty="0"/>
              <a:t>X has at least 2 instructions (</a:t>
            </a:r>
            <a:r>
              <a:rPr lang="en-US" sz="1600" dirty="0" err="1"/>
              <a:t>LDH</a:t>
            </a:r>
            <a:r>
              <a:rPr lang="en-US" sz="1600" dirty="0"/>
              <a:t>, </a:t>
            </a:r>
            <a:r>
              <a:rPr lang="en-US" sz="1600" dirty="0" err="1"/>
              <a:t>STR</a:t>
            </a:r>
            <a:r>
              <a:rPr lang="en-US" sz="1600" dirty="0"/>
              <a:t>); Class Y has at least 2 instructions (</a:t>
            </a:r>
            <a:r>
              <a:rPr lang="en-US" sz="1600" dirty="0" err="1"/>
              <a:t>JMP</a:t>
            </a:r>
            <a:r>
              <a:rPr lang="en-US" sz="1600" dirty="0"/>
              <a:t>, JAL); Class Z has at least 1 instruction (</a:t>
            </a:r>
            <a:r>
              <a:rPr lang="en-US" sz="1600" dirty="0" err="1"/>
              <a:t>SRA</a:t>
            </a:r>
            <a:r>
              <a:rPr lang="en-US" sz="1600" dirty="0"/>
              <a:t>). Since there are 6 registers, we need to use 3 bits to represent a register. This leaves us with the following number of bits for the opcodes:</a:t>
            </a:r>
          </a:p>
          <a:p>
            <a:r>
              <a:rPr lang="en-US" sz="1600" dirty="0"/>
              <a:t>Class X: 2 bits for opcode, 6 bits for the two registers, 8 bits for </a:t>
            </a:r>
            <a:r>
              <a:rPr lang="en-US" sz="1600" dirty="0" err="1"/>
              <a:t>imm</a:t>
            </a:r>
            <a:endParaRPr lang="en-US" sz="1600" dirty="0"/>
          </a:p>
          <a:p>
            <a:r>
              <a:rPr lang="en-US" sz="1600" dirty="0"/>
              <a:t>Class Y: 4 bits for opcode, 12 bits for </a:t>
            </a:r>
            <a:r>
              <a:rPr lang="en-US" sz="1600" dirty="0" err="1"/>
              <a:t>addr</a:t>
            </a:r>
            <a:endParaRPr lang="en-US" sz="1600" dirty="0"/>
          </a:p>
          <a:p>
            <a:r>
              <a:rPr lang="en-US" sz="1600" dirty="0"/>
              <a:t>Class Z: 7 bits for opcode, 6 bits for the two registers, 3 bits for </a:t>
            </a:r>
            <a:r>
              <a:rPr lang="en-US" sz="1600" dirty="0" err="1" smtClean="0"/>
              <a:t>shamt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81313" y="5367258"/>
            <a:ext cx="9107716" cy="135421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 </a:t>
            </a:r>
            <a:r>
              <a:rPr lang="en-US" sz="1600" dirty="0"/>
              <a:t>minimize the number of instructions, we give class X the most number of opcodes possible, which is </a:t>
            </a:r>
            <a:r>
              <a:rPr lang="en-US" sz="1600" b="1" dirty="0"/>
              <a:t>3</a:t>
            </a:r>
            <a:r>
              <a:rPr lang="en-US" sz="1600" dirty="0"/>
              <a:t>. For example, we give X the opcodes 01,10,11; leaving the opcodes starting from 00 for classes Y/Z. </a:t>
            </a:r>
          </a:p>
          <a:p>
            <a:r>
              <a:rPr lang="en-US" sz="1600" dirty="0"/>
              <a:t>We then give class Y the most number of opcodes possible. In this example, we can give </a:t>
            </a:r>
            <a:r>
              <a:rPr lang="en-US" sz="1600" b="1" dirty="0"/>
              <a:t>3</a:t>
            </a:r>
            <a:r>
              <a:rPr lang="en-US" sz="1600" dirty="0"/>
              <a:t> opcodes (</a:t>
            </a:r>
            <a:r>
              <a:rPr lang="en-US" sz="1600" dirty="0" err="1"/>
              <a:t>eg</a:t>
            </a:r>
            <a:r>
              <a:rPr lang="en-US" sz="1600" dirty="0"/>
              <a:t>: 0001/0010/0011) to class Y; leaving the opcodes starting from 0000 for class Z.</a:t>
            </a:r>
          </a:p>
          <a:p>
            <a:r>
              <a:rPr lang="en-US" sz="1600" dirty="0"/>
              <a:t>Class Z would have opcodes of the form </a:t>
            </a:r>
            <a:r>
              <a:rPr lang="en-US" sz="1600" dirty="0" err="1"/>
              <a:t>0000xxx</a:t>
            </a:r>
            <a:r>
              <a:rPr lang="en-US" sz="1600" dirty="0"/>
              <a:t>, which adds up to </a:t>
            </a:r>
            <a:r>
              <a:rPr lang="en-US" sz="1600" b="1" dirty="0"/>
              <a:t>8</a:t>
            </a:r>
            <a:r>
              <a:rPr lang="en-US" sz="1600" dirty="0"/>
              <a:t> opcodes. </a:t>
            </a:r>
          </a:p>
        </p:txBody>
      </p:sp>
    </p:spTree>
    <p:extLst>
      <p:ext uri="{BB962C8B-B14F-4D97-AF65-F5344CB8AC3E}">
        <p14:creationId xmlns:p14="http://schemas.microsoft.com/office/powerpoint/2010/main" val="69306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42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44" t="34857" r="59773" b="40056"/>
          <a:stretch/>
        </p:blipFill>
        <p:spPr>
          <a:xfrm>
            <a:off x="240792" y="540448"/>
            <a:ext cx="7513320" cy="3325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343" t="61778" r="60524" b="27674"/>
          <a:stretch/>
        </p:blipFill>
        <p:spPr>
          <a:xfrm>
            <a:off x="6019218" y="1228345"/>
            <a:ext cx="6029526" cy="1149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492" t="40100" r="58182" b="52845"/>
          <a:stretch/>
        </p:blipFill>
        <p:spPr>
          <a:xfrm>
            <a:off x="4383315" y="2832950"/>
            <a:ext cx="7369962" cy="8775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160" y="3990077"/>
            <a:ext cx="167515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Class X: 2</a:t>
            </a:r>
          </a:p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Class Y: 2</a:t>
            </a:r>
          </a:p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Class Z: 48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3799" y="3883653"/>
            <a:ext cx="9289478" cy="286232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maximize the number of instructions, we restrict classes X/Y as much as possible, giving a maximum number of opcodes for classes Z. </a:t>
            </a:r>
          </a:p>
          <a:p>
            <a:r>
              <a:rPr lang="en-US" dirty="0"/>
              <a:t>Note that class X has at least two instructions. Reserve opcodes 00 and 01 for </a:t>
            </a:r>
            <a:r>
              <a:rPr lang="en-US" dirty="0" smtClean="0"/>
              <a:t>those instructions</a:t>
            </a:r>
            <a:r>
              <a:rPr lang="en-US" dirty="0"/>
              <a:t>. Classes Y &amp; Z will have opcodes starting with 10/11.</a:t>
            </a:r>
          </a:p>
          <a:p>
            <a:r>
              <a:rPr lang="en-US" dirty="0"/>
              <a:t>Note that class Y has at least 2 instructions. Reserve opcode 1000/1001 for class Y.</a:t>
            </a:r>
          </a:p>
          <a:p>
            <a:r>
              <a:rPr lang="en-US" dirty="0"/>
              <a:t>This leaves the following opcodes for class Z:</a:t>
            </a:r>
          </a:p>
          <a:p>
            <a:r>
              <a:rPr lang="en-US" dirty="0" err="1" smtClean="0"/>
              <a:t>1010xxx</a:t>
            </a:r>
            <a:r>
              <a:rPr lang="en-US" dirty="0" smtClean="0"/>
              <a:t> </a:t>
            </a:r>
            <a:r>
              <a:rPr lang="en-US" dirty="0"/>
              <a:t>: 8 opcodes</a:t>
            </a:r>
          </a:p>
          <a:p>
            <a:r>
              <a:rPr lang="en-US" dirty="0" err="1"/>
              <a:t>1011xxx</a:t>
            </a:r>
            <a:r>
              <a:rPr lang="en-US" dirty="0"/>
              <a:t> : 8 </a:t>
            </a:r>
            <a:r>
              <a:rPr lang="en-US" dirty="0" smtClean="0"/>
              <a:t>opcodes</a:t>
            </a:r>
          </a:p>
          <a:p>
            <a:r>
              <a:rPr lang="en-US" dirty="0" err="1"/>
              <a:t>11xxxxx</a:t>
            </a:r>
            <a:r>
              <a:rPr lang="en-US" dirty="0"/>
              <a:t> : 32 </a:t>
            </a:r>
            <a:r>
              <a:rPr lang="en-US" dirty="0" smtClean="0"/>
              <a:t>opcodes</a:t>
            </a:r>
            <a:endParaRPr lang="en-US" dirty="0"/>
          </a:p>
          <a:p>
            <a:r>
              <a:rPr lang="en-US" dirty="0"/>
              <a:t>For a total of </a:t>
            </a:r>
            <a:r>
              <a:rPr lang="en-US" b="1" dirty="0"/>
              <a:t>48</a:t>
            </a:r>
            <a:r>
              <a:rPr lang="en-US" dirty="0"/>
              <a:t> opcodes for class Z.</a:t>
            </a:r>
          </a:p>
        </p:txBody>
      </p:sp>
    </p:spTree>
    <p:extLst>
      <p:ext uri="{BB962C8B-B14F-4D97-AF65-F5344CB8AC3E}">
        <p14:creationId xmlns:p14="http://schemas.microsoft.com/office/powerpoint/2010/main" val="31285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43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44" t="34857" r="59773" b="40056"/>
          <a:stretch/>
        </p:blipFill>
        <p:spPr>
          <a:xfrm>
            <a:off x="240792" y="540448"/>
            <a:ext cx="7513320" cy="3325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343" t="61778" r="60524" b="27674"/>
          <a:stretch/>
        </p:blipFill>
        <p:spPr>
          <a:xfrm>
            <a:off x="6019218" y="1228345"/>
            <a:ext cx="6029526" cy="1149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294" t="31199" r="58230" b="55137"/>
          <a:stretch/>
        </p:blipFill>
        <p:spPr>
          <a:xfrm>
            <a:off x="240792" y="4052641"/>
            <a:ext cx="9279312" cy="2130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59201" y="4621479"/>
            <a:ext cx="5994400" cy="132343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Since the jumps are word-aligned to 16 </a:t>
            </a:r>
            <a:r>
              <a:rPr lang="en-US" sz="2000" dirty="0" smtClean="0"/>
              <a:t>bits (2 bytes), </a:t>
            </a:r>
            <a:r>
              <a:rPr lang="en-US" sz="2000" dirty="0"/>
              <a:t>we can take the address and pad one zero to the end. This results in 13-bit addresses, which translates to a jump range of 8192 </a:t>
            </a:r>
            <a:r>
              <a:rPr lang="en-US" sz="2000" dirty="0" smtClean="0"/>
              <a:t>bytes.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43429" y="4978400"/>
            <a:ext cx="1741714" cy="30479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9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85011-E1DF-4E34-96FB-FCE92FC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44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794FF-A30C-43BD-ACDF-72BA043BF2CC}"/>
              </a:ext>
            </a:extLst>
          </p:cNvPr>
          <p:cNvSpPr txBox="1"/>
          <p:nvPr/>
        </p:nvSpPr>
        <p:spPr>
          <a:xfrm>
            <a:off x="116113" y="108414"/>
            <a:ext cx="19304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400" b="1" dirty="0" err="1" smtClean="0"/>
              <a:t>AY2023</a:t>
            </a:r>
            <a:r>
              <a:rPr lang="en-SG" sz="1400" b="1" dirty="0" smtClean="0"/>
              <a:t>/24 </a:t>
            </a:r>
            <a:r>
              <a:rPr lang="en-SG" sz="1400" b="1" dirty="0"/>
              <a:t>Semester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344" t="34857" r="59773" b="40056"/>
          <a:stretch/>
        </p:blipFill>
        <p:spPr>
          <a:xfrm>
            <a:off x="240792" y="540448"/>
            <a:ext cx="7513320" cy="3325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43" t="61778" r="60524" b="27674"/>
          <a:stretch/>
        </p:blipFill>
        <p:spPr>
          <a:xfrm>
            <a:off x="6019218" y="1228345"/>
            <a:ext cx="6029526" cy="1149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675" t="47684" r="58229" b="28396"/>
          <a:stretch/>
        </p:blipFill>
        <p:spPr>
          <a:xfrm>
            <a:off x="240792" y="3990077"/>
            <a:ext cx="6052457" cy="24606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3249" y="2418822"/>
            <a:ext cx="5639380" cy="393954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If we were to make the </a:t>
            </a:r>
            <a:r>
              <a:rPr lang="en-US" sz="1600" dirty="0" err="1"/>
              <a:t>addr</a:t>
            </a:r>
            <a:r>
              <a:rPr lang="en-US" sz="1600" dirty="0"/>
              <a:t> 14 bits, we would not be able to fit all the instructions into 16 bits. To show this, suppose we make </a:t>
            </a:r>
            <a:r>
              <a:rPr lang="en-US" sz="1600" dirty="0" err="1"/>
              <a:t>addr</a:t>
            </a:r>
            <a:r>
              <a:rPr lang="en-US" sz="1600" dirty="0"/>
              <a:t> into 14 bits. Then we only have 2 bits for the opcode. Since both classes X and Y have 2 bits of opcode, and each of them have at least 2 instructions, the encoding space would have no space for class Z instructions.</a:t>
            </a:r>
          </a:p>
          <a:p>
            <a:r>
              <a:rPr lang="en-US" sz="1600" dirty="0"/>
              <a:t>We can make </a:t>
            </a:r>
            <a:r>
              <a:rPr lang="en-US" sz="1600" dirty="0" err="1"/>
              <a:t>addr</a:t>
            </a:r>
            <a:r>
              <a:rPr lang="en-US" sz="1600" dirty="0"/>
              <a:t> into at most 13 bits. One possible opcode combination for this is:</a:t>
            </a:r>
          </a:p>
          <a:p>
            <a:r>
              <a:rPr lang="en-US" sz="1600" dirty="0"/>
              <a:t>Class X: 00/01</a:t>
            </a:r>
          </a:p>
          <a:p>
            <a:r>
              <a:rPr lang="en-US" sz="1600" dirty="0"/>
              <a:t>Class Y: 100/101</a:t>
            </a:r>
          </a:p>
          <a:p>
            <a:r>
              <a:rPr lang="en-US" sz="1600" dirty="0"/>
              <a:t>Class Z: </a:t>
            </a:r>
            <a:r>
              <a:rPr lang="en-US" sz="1600" dirty="0" err="1" smtClean="0"/>
              <a:t>11xxxxx</a:t>
            </a: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600" dirty="0"/>
              <a:t>This would result in a jump range of 13+1 = 14 bits, which is </a:t>
            </a:r>
            <a:r>
              <a:rPr lang="en-US" sz="1600" b="1" dirty="0"/>
              <a:t>2</a:t>
            </a:r>
            <a:r>
              <a:rPr lang="en-US" sz="1600" b="1" baseline="30000" dirty="0"/>
              <a:t>14</a:t>
            </a:r>
            <a:r>
              <a:rPr lang="en-US" sz="1600" b="1" dirty="0"/>
              <a:t> </a:t>
            </a:r>
            <a:r>
              <a:rPr lang="en-US" sz="1600" b="1" dirty="0" smtClean="0"/>
              <a:t>or 16384 bytes</a:t>
            </a: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600" dirty="0" smtClean="0"/>
              <a:t>Maximum: 2 (class X) + 2 (class Y) + 2</a:t>
            </a:r>
            <a:r>
              <a:rPr lang="en-US" sz="1600" dirty="0" smtClean="0">
                <a:sym typeface="Symbol" panose="05050102010706020507" pitchFamily="18" charset="2"/>
              </a:rPr>
              <a:t></a:t>
            </a:r>
            <a:r>
              <a:rPr lang="en-US" sz="1600" dirty="0" smtClean="0"/>
              <a:t>2</a:t>
            </a:r>
            <a:r>
              <a:rPr lang="en-US" sz="1600" baseline="-25000" dirty="0" smtClean="0"/>
              <a:t>­</a:t>
            </a:r>
            <a:r>
              <a:rPr lang="en-US" sz="1600" baseline="30000" dirty="0" smtClean="0"/>
              <a:t>4</a:t>
            </a:r>
            <a:r>
              <a:rPr lang="en-US" sz="1600" dirty="0" smtClean="0"/>
              <a:t> (class Z) = </a:t>
            </a:r>
            <a:r>
              <a:rPr lang="en-US" sz="1600" b="1" dirty="0"/>
              <a:t>36 opcodes.</a:t>
            </a: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600" dirty="0" smtClean="0"/>
              <a:t>Minimum: 2 (class X) + 3 (class Y) </a:t>
            </a:r>
            <a:r>
              <a:rPr lang="en-US" sz="1600" dirty="0"/>
              <a:t>+ 2</a:t>
            </a:r>
            <a:r>
              <a:rPr lang="en-US" sz="1600" baseline="-25000" dirty="0"/>
              <a:t>­</a:t>
            </a:r>
            <a:r>
              <a:rPr lang="en-US" sz="1600" baseline="30000" dirty="0"/>
              <a:t>4</a:t>
            </a:r>
            <a:r>
              <a:rPr lang="en-US" sz="1600" dirty="0"/>
              <a:t> (class Z) = </a:t>
            </a:r>
            <a:r>
              <a:rPr lang="en-US" sz="1600" b="1" dirty="0" smtClean="0"/>
              <a:t>21 opcodes.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7452" y="2663474"/>
            <a:ext cx="2098246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From part (b):</a:t>
            </a:r>
            <a:endParaRPr lang="en-US" sz="1600" dirty="0"/>
          </a:p>
          <a:p>
            <a:r>
              <a:rPr lang="en-US" sz="1600" dirty="0"/>
              <a:t>Class X: </a:t>
            </a:r>
            <a:r>
              <a:rPr lang="en-US" sz="1600" dirty="0" smtClean="0"/>
              <a:t>2-bit opcode</a:t>
            </a:r>
          </a:p>
          <a:p>
            <a:r>
              <a:rPr lang="en-US" sz="1600" dirty="0" smtClean="0"/>
              <a:t>Class </a:t>
            </a:r>
            <a:r>
              <a:rPr lang="en-US" sz="1600" dirty="0"/>
              <a:t>Y: </a:t>
            </a:r>
            <a:r>
              <a:rPr lang="en-US" sz="1600" dirty="0" smtClean="0"/>
              <a:t>4-bit opcode</a:t>
            </a:r>
          </a:p>
          <a:p>
            <a:r>
              <a:rPr lang="en-US" sz="1600" dirty="0" smtClean="0"/>
              <a:t>Class </a:t>
            </a:r>
            <a:r>
              <a:rPr lang="en-US" sz="1600" dirty="0"/>
              <a:t>Z: </a:t>
            </a:r>
            <a:r>
              <a:rPr lang="en-US" sz="1600" dirty="0" smtClean="0"/>
              <a:t>7-bit opcode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67020" y="4998239"/>
            <a:ext cx="100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solidFill>
                  <a:srgbClr val="FF0000"/>
                </a:solidFill>
              </a:rPr>
              <a:t>16384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26841" y="5588736"/>
            <a:ext cx="6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5568" y="6174842"/>
            <a:ext cx="6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solidFill>
                  <a:srgbClr val="FF0000"/>
                </a:solidFill>
              </a:rPr>
              <a:t>21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2BCA-7FFD-4666-9163-5C061F649162}" type="slidenum">
              <a:rPr lang="en-SG" smtClean="0"/>
              <a:t>45</a:t>
            </a:fld>
            <a:endParaRPr lang="en-SG"/>
          </a:p>
        </p:txBody>
      </p:sp>
      <p:pic>
        <p:nvPicPr>
          <p:cNvPr id="3" name="Picture 2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3F814AC0-663D-4C7F-8475-5E36208B1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35" b="49257"/>
          <a:stretch/>
        </p:blipFill>
        <p:spPr>
          <a:xfrm>
            <a:off x="168954" y="85344"/>
            <a:ext cx="5224272" cy="6115288"/>
          </a:xfrm>
          <a:prstGeom prst="rect">
            <a:avLst/>
          </a:prstGeom>
        </p:spPr>
      </p:pic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3F814AC0-663D-4C7F-8475-5E36208B1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686" r="49335"/>
          <a:stretch/>
        </p:blipFill>
        <p:spPr>
          <a:xfrm>
            <a:off x="5830941" y="704119"/>
            <a:ext cx="5129127" cy="58347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608320" y="329184"/>
            <a:ext cx="0" cy="620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1949" y="2351528"/>
            <a:ext cx="6859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600" dirty="0">
                <a:solidFill>
                  <a:schemeClr val="accent5">
                    <a:lumMod val="75000"/>
                  </a:schemeClr>
                </a:solidFill>
              </a:rPr>
              <a:t>END OF FILE</a:t>
            </a:r>
          </a:p>
        </p:txBody>
      </p:sp>
    </p:spTree>
    <p:extLst>
      <p:ext uri="{BB962C8B-B14F-4D97-AF65-F5344CB8AC3E}">
        <p14:creationId xmlns:p14="http://schemas.microsoft.com/office/powerpoint/2010/main" val="134992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Lecture #12: The Processor: Control</a:t>
            </a:r>
            <a:endParaRPr lang="en-US" dirty="0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20382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</a:rPr>
              <a:t>5. Control Design: </a:t>
            </a:r>
            <a:r>
              <a:rPr lang="en-SG" sz="3600" b="1" dirty="0">
                <a:solidFill>
                  <a:srgbClr val="0000FF"/>
                </a:solidFill>
              </a:rPr>
              <a:t>Outputs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Text Box 78"/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" tIns="9144" rIns="9144" bIns="9144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graphicFrame>
        <p:nvGraphicFramePr>
          <p:cNvPr id="10" name="Group 125"/>
          <p:cNvGraphicFramePr>
            <a:graphicFrameLocks noGrp="1"/>
          </p:cNvGraphicFramePr>
          <p:nvPr>
            <p:ph idx="1"/>
            <p:extLst/>
          </p:nvPr>
        </p:nvGraphicFramePr>
        <p:xfrm>
          <a:off x="1828800" y="806630"/>
          <a:ext cx="8534402" cy="1920240"/>
        </p:xfrm>
        <a:graphic>
          <a:graphicData uri="http://schemas.openxmlformats.org/drawingml/2006/table">
            <a:tbl>
              <a:tblPr firstRow="1" bandCol="1">
                <a:tableStyleId>{616DA210-FB5B-4158-B5E0-FEB733F419BA}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3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35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4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8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35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554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RegDst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ALUSrc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MemToReg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Reg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Read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</a:t>
                      </a:r>
                      <a:endParaRPr kumimoji="0" lang="en-US" sz="1500" b="1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Write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Branch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ALUop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2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op1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op0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R-type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beq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895600" y="1447415"/>
            <a:ext cx="7239000" cy="338554"/>
            <a:chOff x="1371600" y="1743747"/>
            <a:chExt cx="7239000" cy="338554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242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716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624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388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52109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770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80514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534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95600" y="1785969"/>
            <a:ext cx="7239000" cy="338554"/>
            <a:chOff x="1371600" y="1743747"/>
            <a:chExt cx="7239000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22860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242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716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624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388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52109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770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80514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534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95600" y="2096039"/>
            <a:ext cx="7239000" cy="338554"/>
            <a:chOff x="1371600" y="1743747"/>
            <a:chExt cx="7239000" cy="338554"/>
          </a:xfrm>
        </p:grpSpPr>
        <p:sp>
          <p:nvSpPr>
            <p:cNvPr id="38" name="TextBox 37"/>
            <p:cNvSpPr txBox="1"/>
            <p:nvPr/>
          </p:nvSpPr>
          <p:spPr>
            <a:xfrm>
              <a:off x="22860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242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716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X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624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388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52109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770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80514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1534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895600" y="2389899"/>
            <a:ext cx="7239000" cy="338554"/>
            <a:chOff x="1371600" y="1743747"/>
            <a:chExt cx="7239000" cy="338554"/>
          </a:xfrm>
        </p:grpSpPr>
        <p:sp>
          <p:nvSpPr>
            <p:cNvPr id="48" name="TextBox 47"/>
            <p:cNvSpPr txBox="1"/>
            <p:nvPr/>
          </p:nvSpPr>
          <p:spPr>
            <a:xfrm>
              <a:off x="22860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1242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X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716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624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388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52109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770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80514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53400" y="1743747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24200" y="2783534"/>
            <a:ext cx="5791200" cy="3701935"/>
            <a:chOff x="3124200" y="2783534"/>
            <a:chExt cx="5791200" cy="3701935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4200" y="2783534"/>
              <a:ext cx="5791200" cy="3701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4319016" y="2934681"/>
              <a:ext cx="4139184" cy="2916372"/>
              <a:chOff x="4319016" y="2934681"/>
              <a:chExt cx="4139184" cy="2916372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4319016" y="4702521"/>
                <a:ext cx="17944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endParaRPr lang="en-US" sz="1050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1050" dirty="0" smtClean="0">
                    <a:solidFill>
                      <a:srgbClr val="C00000"/>
                    </a:solidFill>
                  </a:rPr>
                  <a:t>1</a:t>
                </a:r>
                <a:endParaRPr lang="en-US" sz="105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089904" y="4864065"/>
                <a:ext cx="17944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endParaRPr lang="en-US" sz="1050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1050" dirty="0" smtClean="0">
                    <a:solidFill>
                      <a:srgbClr val="C00000"/>
                    </a:solidFill>
                  </a:rPr>
                  <a:t>1</a:t>
                </a:r>
                <a:endParaRPr lang="en-US" sz="105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461504" y="2934681"/>
                <a:ext cx="17944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endParaRPr lang="en-US" sz="1050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1050" dirty="0" smtClean="0">
                    <a:solidFill>
                      <a:srgbClr val="C00000"/>
                    </a:solidFill>
                  </a:rPr>
                  <a:t>1</a:t>
                </a:r>
                <a:endParaRPr lang="en-US" sz="105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278760" y="5273972"/>
                <a:ext cx="17944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C00000"/>
                    </a:solidFill>
                  </a:rPr>
                  <a:t>1</a:t>
                </a:r>
              </a:p>
              <a:p>
                <a:pPr algn="ctr"/>
                <a:endParaRPr lang="en-US" sz="1050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1050" dirty="0" smtClean="0">
                    <a:solidFill>
                      <a:srgbClr val="C00000"/>
                    </a:solidFill>
                  </a:rPr>
                  <a:t>0</a:t>
                </a:r>
                <a:endParaRPr lang="en-US" sz="1050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3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Lecture #12: The Processor: Control</a:t>
            </a:r>
            <a:endParaRPr lang="en-US" dirty="0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34747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</a:rPr>
              <a:t>5. One Bit At A Time (Aha!)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981200" y="1124357"/>
            <a:ext cx="8382000" cy="1389775"/>
          </a:xfrm>
        </p:spPr>
        <p:txBody>
          <a:bodyPr>
            <a:normAutofit/>
          </a:bodyPr>
          <a:lstStyle/>
          <a:p>
            <a:pPr marL="271463" indent="-271463">
              <a:buFont typeface="Wingdings" panose="05000000000000000000" pitchFamily="2" charset="2"/>
              <a:buChar char="§"/>
            </a:pPr>
            <a:r>
              <a:rPr lang="en-US" dirty="0"/>
              <a:t>Can you see how the 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ALUcontrol</a:t>
            </a:r>
            <a:r>
              <a:rPr lang="en-US" dirty="0"/>
              <a:t> (4-bit) signal controls the ALU?</a:t>
            </a:r>
          </a:p>
          <a:p>
            <a:pPr marL="541338" lvl="1" indent="-266700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Note: implementation for 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slt</a:t>
            </a:r>
            <a:r>
              <a:rPr lang="en-US" dirty="0"/>
              <a:t> not shown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1422" y="2644685"/>
            <a:ext cx="3781778" cy="26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3162300" y="6324600"/>
            <a:ext cx="5715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Acknowledgement: Image taken from NYU Course CSCI-UA.0436 </a:t>
            </a:r>
          </a:p>
        </p:txBody>
      </p:sp>
      <p:graphicFrame>
        <p:nvGraphicFramePr>
          <p:cNvPr id="17" name="Group 85"/>
          <p:cNvGraphicFramePr>
            <a:graphicFrameLocks/>
          </p:cNvGraphicFramePr>
          <p:nvPr>
            <p:extLst/>
          </p:nvPr>
        </p:nvGraphicFramePr>
        <p:xfrm>
          <a:off x="1981200" y="2330088"/>
          <a:ext cx="4267200" cy="3349595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01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ALUcontrol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Function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Ainvert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Binvert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Operation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subtract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slt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3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Lecture #12: The Processor: Control</a:t>
            </a:r>
            <a:endParaRPr lang="en-US" dirty="0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31819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</a:rPr>
              <a:t>5. Two-level Implementation</a:t>
            </a:r>
            <a:endParaRPr lang="en-US" sz="3600" dirty="0">
              <a:solidFill>
                <a:srgbClr val="C00000"/>
              </a:solidFill>
            </a:endParaRPr>
          </a:p>
        </p:txBody>
      </p:sp>
      <p:grpSp>
        <p:nvGrpSpPr>
          <p:cNvPr id="10" name="Group 91"/>
          <p:cNvGrpSpPr/>
          <p:nvPr/>
        </p:nvGrpSpPr>
        <p:grpSpPr>
          <a:xfrm rot="5400000">
            <a:off x="152400" y="3540369"/>
            <a:ext cx="4114800" cy="457200"/>
            <a:chOff x="457200" y="3429000"/>
            <a:chExt cx="8229600" cy="457200"/>
          </a:xfrm>
          <a:noFill/>
        </p:grpSpPr>
        <p:sp>
          <p:nvSpPr>
            <p:cNvPr id="12" name="Rectangle 11"/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opcode</a:t>
              </a:r>
              <a:endParaRPr lang="en-US" sz="1200" b="1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31:26</a:t>
              </a:r>
              <a:endParaRPr lang="en-SG" sz="1200" b="1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rs</a:t>
              </a:r>
              <a:endParaRPr lang="en-US" sz="12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25:21</a:t>
              </a:r>
              <a:endParaRPr lang="en-SG" sz="12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rt</a:t>
              </a:r>
              <a:endParaRPr lang="en-US" sz="12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20:16</a:t>
              </a:r>
              <a:endParaRPr lang="en-SG" sz="12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720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rd</a:t>
              </a:r>
            </a:p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15:11</a:t>
              </a:r>
              <a:endParaRPr lang="en-SG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67400" y="3429000"/>
              <a:ext cx="1295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shamt</a:t>
              </a:r>
              <a:endPara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10:6</a:t>
              </a:r>
              <a:endParaRPr lang="en-SG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2800" y="3429000"/>
              <a:ext cx="1524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funct</a:t>
              </a:r>
              <a:endPara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1200" b="1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5:0</a:t>
              </a:r>
              <a:endParaRPr lang="en-SG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09"/>
          <p:cNvGrpSpPr/>
          <p:nvPr/>
        </p:nvGrpSpPr>
        <p:grpSpPr>
          <a:xfrm rot="5400000">
            <a:off x="533400" y="3616569"/>
            <a:ext cx="4114800" cy="304800"/>
            <a:chOff x="457200" y="3429000"/>
            <a:chExt cx="8229600" cy="457200"/>
          </a:xfrm>
        </p:grpSpPr>
        <p:sp>
          <p:nvSpPr>
            <p:cNvPr id="20" name="Rectangle 19"/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b="1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720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674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1628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7" name="Line 125"/>
          <p:cNvSpPr>
            <a:spLocks noChangeShapeType="1"/>
          </p:cNvSpPr>
          <p:nvPr/>
        </p:nvSpPr>
        <p:spPr bwMode="auto">
          <a:xfrm>
            <a:off x="2743200" y="2091501"/>
            <a:ext cx="1676400" cy="10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8" name="Line 144"/>
          <p:cNvSpPr>
            <a:spLocks noChangeShapeType="1"/>
          </p:cNvSpPr>
          <p:nvPr/>
        </p:nvSpPr>
        <p:spPr bwMode="auto">
          <a:xfrm flipH="1">
            <a:off x="3886200" y="2019576"/>
            <a:ext cx="152400" cy="154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" name="Text Box 149"/>
          <p:cNvSpPr txBox="1">
            <a:spLocks noChangeArrowheads="1"/>
          </p:cNvSpPr>
          <p:nvPr/>
        </p:nvSpPr>
        <p:spPr bwMode="auto">
          <a:xfrm>
            <a:off x="3786588" y="1845444"/>
            <a:ext cx="273050" cy="26561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1400" b="1">
                <a:latin typeface="Times New Roman" pitchFamily="18" charset="0"/>
              </a:rPr>
              <a:t>6</a:t>
            </a:r>
          </a:p>
        </p:txBody>
      </p:sp>
      <p:sp>
        <p:nvSpPr>
          <p:cNvPr id="30" name="Rounded Rectangle 29"/>
          <p:cNvSpPr/>
          <p:nvPr/>
        </p:nvSpPr>
        <p:spPr>
          <a:xfrm rot="5400000">
            <a:off x="4114800" y="1940169"/>
            <a:ext cx="1371600" cy="762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Control</a:t>
            </a:r>
          </a:p>
        </p:txBody>
      </p:sp>
      <p:cxnSp>
        <p:nvCxnSpPr>
          <p:cNvPr id="31" name="Elbow Connector 30"/>
          <p:cNvCxnSpPr/>
          <p:nvPr/>
        </p:nvCxnSpPr>
        <p:spPr>
          <a:xfrm rot="10800000">
            <a:off x="2743200" y="5445369"/>
            <a:ext cx="2438400" cy="12700"/>
          </a:xfrm>
          <a:prstGeom prst="bentConnector3">
            <a:avLst>
              <a:gd name="adj1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181600" y="5064369"/>
            <a:ext cx="1371600" cy="762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ALU Control</a:t>
            </a:r>
          </a:p>
        </p:txBody>
      </p:sp>
      <p:sp>
        <p:nvSpPr>
          <p:cNvPr id="33" name="Line 145"/>
          <p:cNvSpPr>
            <a:spLocks noChangeShapeType="1"/>
          </p:cNvSpPr>
          <p:nvPr/>
        </p:nvSpPr>
        <p:spPr bwMode="auto">
          <a:xfrm flipH="1">
            <a:off x="3886200" y="5369170"/>
            <a:ext cx="152400" cy="154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Text Box 148"/>
          <p:cNvSpPr txBox="1">
            <a:spLocks noChangeArrowheads="1"/>
          </p:cNvSpPr>
          <p:nvPr/>
        </p:nvSpPr>
        <p:spPr bwMode="auto">
          <a:xfrm>
            <a:off x="3733800" y="5216770"/>
            <a:ext cx="273050" cy="26561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1400" b="1" dirty="0">
                <a:latin typeface="Times New Roman" pitchFamily="18" charset="0"/>
              </a:rPr>
              <a:t>6</a:t>
            </a:r>
          </a:p>
        </p:txBody>
      </p:sp>
      <p:sp>
        <p:nvSpPr>
          <p:cNvPr id="36" name="Freeform 123"/>
          <p:cNvSpPr>
            <a:spLocks/>
          </p:cNvSpPr>
          <p:nvPr/>
        </p:nvSpPr>
        <p:spPr bwMode="auto">
          <a:xfrm>
            <a:off x="6324601" y="3166699"/>
            <a:ext cx="990600" cy="1286663"/>
          </a:xfrm>
          <a:custGeom>
            <a:avLst/>
            <a:gdLst>
              <a:gd name="T0" fmla="*/ 0 w 618"/>
              <a:gd name="T1" fmla="*/ 0 h 804"/>
              <a:gd name="T2" fmla="*/ 618 w 618"/>
              <a:gd name="T3" fmla="*/ 240 h 804"/>
              <a:gd name="T4" fmla="*/ 618 w 618"/>
              <a:gd name="T5" fmla="*/ 564 h 804"/>
              <a:gd name="T6" fmla="*/ 0 w 618"/>
              <a:gd name="T7" fmla="*/ 804 h 804"/>
              <a:gd name="T8" fmla="*/ 0 w 618"/>
              <a:gd name="T9" fmla="*/ 516 h 804"/>
              <a:gd name="T10" fmla="*/ 192 w 618"/>
              <a:gd name="T11" fmla="*/ 420 h 804"/>
              <a:gd name="T12" fmla="*/ 0 w 618"/>
              <a:gd name="T13" fmla="*/ 324 h 804"/>
              <a:gd name="T14" fmla="*/ 0 w 618"/>
              <a:gd name="T15" fmla="*/ 0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18"/>
              <a:gd name="T25" fmla="*/ 0 h 804"/>
              <a:gd name="T26" fmla="*/ 618 w 618"/>
              <a:gd name="T27" fmla="*/ 804 h 80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18" h="804">
                <a:moveTo>
                  <a:pt x="0" y="0"/>
                </a:moveTo>
                <a:lnTo>
                  <a:pt x="618" y="240"/>
                </a:lnTo>
                <a:lnTo>
                  <a:pt x="618" y="564"/>
                </a:lnTo>
                <a:lnTo>
                  <a:pt x="0" y="804"/>
                </a:lnTo>
                <a:lnTo>
                  <a:pt x="0" y="516"/>
                </a:lnTo>
                <a:lnTo>
                  <a:pt x="192" y="420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7" name="Text Box 124"/>
          <p:cNvSpPr txBox="1">
            <a:spLocks noChangeArrowheads="1"/>
          </p:cNvSpPr>
          <p:nvPr/>
        </p:nvSpPr>
        <p:spPr bwMode="auto">
          <a:xfrm>
            <a:off x="6570668" y="3656782"/>
            <a:ext cx="666750" cy="3155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b="1" dirty="0">
                <a:solidFill>
                  <a:srgbClr val="003399"/>
                </a:solidFill>
                <a:latin typeface="Times New Roman" pitchFamily="18" charset="0"/>
              </a:rPr>
              <a:t>ALU</a:t>
            </a:r>
          </a:p>
        </p:txBody>
      </p:sp>
      <p:sp>
        <p:nvSpPr>
          <p:cNvPr id="38" name="Line 141"/>
          <p:cNvSpPr>
            <a:spLocks noChangeShapeType="1"/>
          </p:cNvSpPr>
          <p:nvPr/>
        </p:nvSpPr>
        <p:spPr bwMode="auto">
          <a:xfrm>
            <a:off x="6019800" y="3468443"/>
            <a:ext cx="304800" cy="0"/>
          </a:xfrm>
          <a:prstGeom prst="line">
            <a:avLst/>
          </a:prstGeom>
          <a:noFill/>
          <a:ln w="19050">
            <a:solidFill>
              <a:srgbClr val="00206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" name="Line 142"/>
          <p:cNvSpPr>
            <a:spLocks noChangeShapeType="1"/>
          </p:cNvSpPr>
          <p:nvPr/>
        </p:nvSpPr>
        <p:spPr bwMode="auto">
          <a:xfrm>
            <a:off x="6019800" y="4241129"/>
            <a:ext cx="304800" cy="0"/>
          </a:xfrm>
          <a:prstGeom prst="line">
            <a:avLst/>
          </a:prstGeom>
          <a:noFill/>
          <a:ln w="19050">
            <a:solidFill>
              <a:srgbClr val="00206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" name="Line 143"/>
          <p:cNvSpPr>
            <a:spLocks noChangeShapeType="1"/>
          </p:cNvSpPr>
          <p:nvPr/>
        </p:nvSpPr>
        <p:spPr bwMode="auto">
          <a:xfrm>
            <a:off x="7315200" y="3777517"/>
            <a:ext cx="304800" cy="0"/>
          </a:xfrm>
          <a:prstGeom prst="line">
            <a:avLst/>
          </a:prstGeom>
          <a:noFill/>
          <a:ln w="19050">
            <a:solidFill>
              <a:srgbClr val="00206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41" name="Elbow Connector 40"/>
          <p:cNvCxnSpPr>
            <a:stCxn id="30" idx="3"/>
          </p:cNvCxnSpPr>
          <p:nvPr/>
        </p:nvCxnSpPr>
        <p:spPr>
          <a:xfrm rot="16200000" flipH="1">
            <a:off x="3848100" y="3959469"/>
            <a:ext cx="2286000" cy="381000"/>
          </a:xfrm>
          <a:prstGeom prst="bentConnector3">
            <a:avLst>
              <a:gd name="adj1" fmla="val 99630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ne 146"/>
          <p:cNvSpPr>
            <a:spLocks noChangeShapeType="1"/>
          </p:cNvSpPr>
          <p:nvPr/>
        </p:nvSpPr>
        <p:spPr bwMode="auto">
          <a:xfrm flipH="1">
            <a:off x="6781800" y="4456907"/>
            <a:ext cx="152400" cy="154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" name="Text Box 151"/>
          <p:cNvSpPr txBox="1">
            <a:spLocks noChangeArrowheads="1"/>
          </p:cNvSpPr>
          <p:nvPr/>
        </p:nvSpPr>
        <p:spPr bwMode="auto">
          <a:xfrm>
            <a:off x="6858000" y="4302370"/>
            <a:ext cx="273050" cy="26561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1400" b="1" dirty="0">
                <a:latin typeface="Times New Roman" pitchFamily="18" charset="0"/>
              </a:rPr>
              <a:t>4</a:t>
            </a:r>
          </a:p>
        </p:txBody>
      </p:sp>
      <p:cxnSp>
        <p:nvCxnSpPr>
          <p:cNvPr id="44" name="Elbow Connector 43"/>
          <p:cNvCxnSpPr>
            <a:endCxn id="32" idx="3"/>
          </p:cNvCxnSpPr>
          <p:nvPr/>
        </p:nvCxnSpPr>
        <p:spPr>
          <a:xfrm rot="5400000">
            <a:off x="6096000" y="4683369"/>
            <a:ext cx="1219200" cy="304800"/>
          </a:xfrm>
          <a:prstGeom prst="bentConnector2">
            <a:avLst/>
          </a:prstGeom>
          <a:ln w="22225">
            <a:solidFill>
              <a:srgbClr val="00206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6802275" y="4478149"/>
            <a:ext cx="129715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 err="1">
                <a:solidFill>
                  <a:srgbClr val="660066"/>
                </a:solidFill>
                <a:latin typeface="Verdana" pitchFamily="34" charset="0"/>
              </a:rPr>
              <a:t>ALUcontrol</a:t>
            </a:r>
            <a:endParaRPr lang="en-US" sz="1400" b="1" dirty="0">
              <a:solidFill>
                <a:srgbClr val="660066"/>
              </a:solidFill>
              <a:latin typeface="Verdana" pitchFamily="34" charset="0"/>
            </a:endParaRPr>
          </a:p>
        </p:txBody>
      </p:sp>
      <p:sp>
        <p:nvSpPr>
          <p:cNvPr id="46" name="Text Box 46"/>
          <p:cNvSpPr txBox="1">
            <a:spLocks noChangeArrowheads="1"/>
          </p:cNvSpPr>
          <p:nvPr/>
        </p:nvSpPr>
        <p:spPr bwMode="auto">
          <a:xfrm>
            <a:off x="3904116" y="3037231"/>
            <a:ext cx="83227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 err="1">
                <a:solidFill>
                  <a:srgbClr val="660066"/>
                </a:solidFill>
                <a:latin typeface="Verdana" pitchFamily="34" charset="0"/>
              </a:rPr>
              <a:t>ALUop</a:t>
            </a:r>
            <a:endParaRPr lang="en-US" sz="1400" b="1" dirty="0">
              <a:solidFill>
                <a:srgbClr val="660066"/>
              </a:solidFill>
              <a:latin typeface="Verdana" pitchFamily="34" charset="0"/>
            </a:endParaRPr>
          </a:p>
        </p:txBody>
      </p:sp>
      <p:sp>
        <p:nvSpPr>
          <p:cNvPr id="47" name="Line 144"/>
          <p:cNvSpPr>
            <a:spLocks noChangeShapeType="1"/>
          </p:cNvSpPr>
          <p:nvPr/>
        </p:nvSpPr>
        <p:spPr bwMode="auto">
          <a:xfrm flipH="1">
            <a:off x="4724400" y="3086376"/>
            <a:ext cx="152400" cy="154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Text Box 149"/>
          <p:cNvSpPr txBox="1">
            <a:spLocks noChangeArrowheads="1"/>
          </p:cNvSpPr>
          <p:nvPr/>
        </p:nvSpPr>
        <p:spPr bwMode="auto">
          <a:xfrm>
            <a:off x="4800600" y="3159370"/>
            <a:ext cx="273050" cy="26561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1400" b="1" dirty="0">
                <a:latin typeface="Times New Roman" pitchFamily="18" charset="0"/>
              </a:rPr>
              <a:t>2</a:t>
            </a:r>
          </a:p>
        </p:txBody>
      </p:sp>
      <p:sp>
        <p:nvSpPr>
          <p:cNvPr id="49" name="Text Box 137"/>
          <p:cNvSpPr txBox="1">
            <a:spLocks noChangeArrowheads="1"/>
          </p:cNvSpPr>
          <p:nvPr/>
        </p:nvSpPr>
        <p:spPr bwMode="auto">
          <a:xfrm>
            <a:off x="2819400" y="3398427"/>
            <a:ext cx="1934376" cy="609398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00</a:t>
            </a:r>
            <a:r>
              <a:rPr lang="en-US" sz="1400" dirty="0">
                <a:solidFill>
                  <a:srgbClr val="003399"/>
                </a:solidFill>
                <a:latin typeface="Times New Roman" pitchFamily="18" charset="0"/>
              </a:rPr>
              <a:t>: </a:t>
            </a:r>
            <a:r>
              <a:rPr lang="en-US" sz="1400" dirty="0" err="1">
                <a:solidFill>
                  <a:srgbClr val="003399"/>
                </a:solidFill>
                <a:latin typeface="Times New Roman" pitchFamily="18" charset="0"/>
              </a:rPr>
              <a:t>lw</a:t>
            </a:r>
            <a:r>
              <a:rPr lang="en-US" sz="1400" dirty="0">
                <a:solidFill>
                  <a:srgbClr val="003399"/>
                </a:solidFill>
                <a:latin typeface="Times New Roman" pitchFamily="18" charset="0"/>
              </a:rPr>
              <a:t>, </a:t>
            </a:r>
            <a:r>
              <a:rPr lang="en-US" sz="1400" dirty="0" err="1">
                <a:solidFill>
                  <a:srgbClr val="003399"/>
                </a:solidFill>
                <a:latin typeface="Times New Roman" pitchFamily="18" charset="0"/>
              </a:rPr>
              <a:t>sw</a:t>
            </a:r>
            <a:endParaRPr lang="en-US" sz="1400" dirty="0">
              <a:solidFill>
                <a:srgbClr val="003399"/>
              </a:solidFill>
              <a:latin typeface="Times New Roman" pitchFamily="18" charset="0"/>
            </a:endParaRPr>
          </a:p>
          <a:p>
            <a:pPr eaLnBrk="0" hangingPunct="0">
              <a:lnSpc>
                <a:spcPct val="8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01</a:t>
            </a:r>
            <a:r>
              <a:rPr lang="en-US" sz="1400" dirty="0">
                <a:solidFill>
                  <a:srgbClr val="003399"/>
                </a:solidFill>
                <a:latin typeface="Times New Roman" pitchFamily="18" charset="0"/>
              </a:rPr>
              <a:t>: </a:t>
            </a:r>
            <a:r>
              <a:rPr lang="en-US" sz="1400" dirty="0" err="1">
                <a:solidFill>
                  <a:srgbClr val="003399"/>
                </a:solidFill>
                <a:latin typeface="Times New Roman" pitchFamily="18" charset="0"/>
              </a:rPr>
              <a:t>beq</a:t>
            </a:r>
            <a:endParaRPr lang="en-US" sz="1400" dirty="0">
              <a:solidFill>
                <a:srgbClr val="003399"/>
              </a:solidFill>
              <a:latin typeface="Times New Roman" pitchFamily="18" charset="0"/>
            </a:endParaRPr>
          </a:p>
          <a:p>
            <a:pPr eaLnBrk="0" hangingPunct="0">
              <a:lnSpc>
                <a:spcPct val="8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400" dirty="0">
                <a:solidFill>
                  <a:srgbClr val="003399"/>
                </a:solidFill>
                <a:latin typeface="Times New Roman" pitchFamily="18" charset="0"/>
              </a:rPr>
              <a:t>: add, sub, and, or, </a:t>
            </a:r>
            <a:r>
              <a:rPr lang="en-US" sz="1400" dirty="0" err="1">
                <a:solidFill>
                  <a:srgbClr val="003399"/>
                </a:solidFill>
                <a:latin typeface="Times New Roman" pitchFamily="18" charset="0"/>
              </a:rPr>
              <a:t>slt</a:t>
            </a:r>
            <a:endParaRPr lang="en-US" sz="1400" dirty="0">
              <a:solidFill>
                <a:srgbClr val="003399"/>
              </a:solidFill>
              <a:latin typeface="Times New Roman" pitchFamily="18" charset="0"/>
            </a:endParaRPr>
          </a:p>
        </p:txBody>
      </p:sp>
      <p:sp>
        <p:nvSpPr>
          <p:cNvPr id="50" name="Text Box 140"/>
          <p:cNvSpPr txBox="1">
            <a:spLocks noChangeArrowheads="1"/>
          </p:cNvSpPr>
          <p:nvPr/>
        </p:nvSpPr>
        <p:spPr bwMode="auto">
          <a:xfrm>
            <a:off x="6994525" y="4912861"/>
            <a:ext cx="2073276" cy="108901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0000</a:t>
            </a:r>
            <a:r>
              <a:rPr lang="en-US" sz="1600" dirty="0">
                <a:solidFill>
                  <a:srgbClr val="003399"/>
                </a:solidFill>
                <a:latin typeface="Times New Roman" pitchFamily="18" charset="0"/>
              </a:rPr>
              <a:t>: and</a:t>
            </a:r>
          </a:p>
          <a:p>
            <a:pPr eaLnBrk="0" hangingPunct="0">
              <a:lnSpc>
                <a:spcPct val="80000"/>
              </a:lnSpc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0001</a:t>
            </a:r>
            <a:r>
              <a:rPr lang="en-US" sz="1600" dirty="0">
                <a:solidFill>
                  <a:srgbClr val="003399"/>
                </a:solidFill>
                <a:latin typeface="Times New Roman" pitchFamily="18" charset="0"/>
              </a:rPr>
              <a:t>: or</a:t>
            </a:r>
          </a:p>
          <a:p>
            <a:pPr eaLnBrk="0" hangingPunct="0">
              <a:lnSpc>
                <a:spcPct val="80000"/>
              </a:lnSpc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0010</a:t>
            </a:r>
            <a:r>
              <a:rPr lang="en-US" sz="1600" dirty="0">
                <a:solidFill>
                  <a:srgbClr val="003399"/>
                </a:solidFill>
                <a:latin typeface="Times New Roman" pitchFamily="18" charset="0"/>
              </a:rPr>
              <a:t>: add</a:t>
            </a:r>
          </a:p>
          <a:p>
            <a:pPr eaLnBrk="0" hangingPunct="0">
              <a:lnSpc>
                <a:spcPct val="80000"/>
              </a:lnSpc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0110</a:t>
            </a:r>
            <a:r>
              <a:rPr lang="en-US" sz="1600" dirty="0">
                <a:solidFill>
                  <a:srgbClr val="003399"/>
                </a:solidFill>
                <a:latin typeface="Times New Roman" pitchFamily="18" charset="0"/>
              </a:rPr>
              <a:t>: sub</a:t>
            </a:r>
          </a:p>
          <a:p>
            <a:pPr eaLnBrk="0" hangingPunct="0">
              <a:lnSpc>
                <a:spcPct val="80000"/>
              </a:lnSpc>
            </a:pP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0111</a:t>
            </a:r>
            <a:r>
              <a:rPr lang="en-US" sz="1600" dirty="0">
                <a:solidFill>
                  <a:srgbClr val="003399"/>
                </a:solidFill>
                <a:latin typeface="Times New Roman" pitchFamily="18" charset="0"/>
              </a:rPr>
              <a:t>: set on less than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386211" y="1073465"/>
            <a:ext cx="3248378" cy="10668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cs typeface="Courier New" pitchFamily="49" charset="0"/>
              </a:rPr>
              <a:t>Step 1. </a:t>
            </a:r>
          </a:p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Generate 2-bit 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ALUop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signal from 6-bit opcode.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936089" y="2688058"/>
            <a:ext cx="2427112" cy="1721196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cs typeface="Courier New" pitchFamily="49" charset="0"/>
              </a:rPr>
              <a:t>Step 2. </a:t>
            </a:r>
          </a:p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Generate 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ALUcontrol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signal from 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ALUop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and optionally 6-bit 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Funct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field.</a:t>
            </a: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2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Lecture #12: The Processor: Control</a:t>
            </a:r>
            <a:endParaRPr lang="en-US" dirty="0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36213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</a:rPr>
              <a:t>5. Generating </a:t>
            </a:r>
            <a:r>
              <a:rPr lang="en-SG" sz="3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ALUcontrol</a:t>
            </a:r>
            <a:r>
              <a:rPr lang="en-SG" sz="3600" dirty="0">
                <a:solidFill>
                  <a:srgbClr val="0000FF"/>
                </a:solidFill>
              </a:rPr>
              <a:t> Signal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56" name="Text Box 224"/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" tIns="9144" rIns="9144" bIns="9144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graphicFrame>
        <p:nvGraphicFramePr>
          <p:cNvPr id="57" name="Group 23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981200" y="1141818"/>
          <a:ext cx="6248400" cy="385445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Opcode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ALUop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Instruction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Operation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Funct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field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ALU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ALU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load word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store word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beq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branch equal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subtract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R-type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R-type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subtract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subtract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R-type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R-type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R-type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set on less than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set on less than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8" name="Group 85"/>
          <p:cNvGraphicFramePr>
            <a:graphicFrameLocks/>
          </p:cNvGraphicFramePr>
          <p:nvPr>
            <p:extLst/>
          </p:nvPr>
        </p:nvGraphicFramePr>
        <p:xfrm>
          <a:off x="8305800" y="3732618"/>
          <a:ext cx="2286000" cy="2316480"/>
        </p:xfrm>
        <a:graphic>
          <a:graphicData uri="http://schemas.openxmlformats.org/drawingml/2006/table">
            <a:tbl>
              <a:tblPr/>
              <a:tblGrid>
                <a:gridCol w="1253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4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ALUcontrol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slt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9" name="Rounded Rectangle 58"/>
          <p:cNvSpPr/>
          <p:nvPr/>
        </p:nvSpPr>
        <p:spPr>
          <a:xfrm>
            <a:off x="2243667" y="5256618"/>
            <a:ext cx="3733800" cy="6858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Generation of 2-bit 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ALUop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signal will be discussed later</a:t>
            </a:r>
            <a:endParaRPr lang="en-SG" dirty="0">
              <a:solidFill>
                <a:schemeClr val="tx1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000023" y="1753840"/>
            <a:ext cx="685800" cy="3195148"/>
            <a:chOff x="1381248" y="1746184"/>
            <a:chExt cx="685800" cy="3195148"/>
          </a:xfrm>
        </p:grpSpPr>
        <p:sp>
          <p:nvSpPr>
            <p:cNvPr id="61" name="TextBox 60"/>
            <p:cNvSpPr txBox="1"/>
            <p:nvPr/>
          </p:nvSpPr>
          <p:spPr>
            <a:xfrm>
              <a:off x="1381248" y="1746184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381248" y="2121222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81248" y="252626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81248" y="28956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81248" y="3330892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81248" y="4086747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81248" y="3711685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81248" y="45720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105400" y="1737842"/>
            <a:ext cx="1143000" cy="3195148"/>
            <a:chOff x="3505200" y="1746184"/>
            <a:chExt cx="1143000" cy="3195148"/>
          </a:xfrm>
        </p:grpSpPr>
        <p:sp>
          <p:nvSpPr>
            <p:cNvPr id="70" name="TextBox 69"/>
            <p:cNvSpPr txBox="1"/>
            <p:nvPr/>
          </p:nvSpPr>
          <p:spPr>
            <a:xfrm>
              <a:off x="3505200" y="1746184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C00000"/>
                  </a:solidFill>
                </a:rPr>
                <a:t>xxxxxx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505200" y="21212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C00000"/>
                  </a:solidFill>
                </a:rPr>
                <a:t>xxxxxx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05200" y="252626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C00000"/>
                  </a:solidFill>
                </a:rPr>
                <a:t>xxxxxx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505200" y="28956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10 0000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505200" y="333089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10 0010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05200" y="4086747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10 0101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505200" y="3711685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10 0100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05200" y="45720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10 1010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391400" y="1750708"/>
            <a:ext cx="762000" cy="3195148"/>
            <a:chOff x="5791200" y="1751890"/>
            <a:chExt cx="762000" cy="3195148"/>
          </a:xfrm>
        </p:grpSpPr>
        <p:sp>
          <p:nvSpPr>
            <p:cNvPr id="79" name="TextBox 78"/>
            <p:cNvSpPr txBox="1"/>
            <p:nvPr/>
          </p:nvSpPr>
          <p:spPr>
            <a:xfrm>
              <a:off x="5791200" y="175189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0010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91200" y="212692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0010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791200" y="2531974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0110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791200" y="2901306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0010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791200" y="333659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0110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791200" y="4092453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0001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91200" y="3717391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0000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91200" y="4577706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0111</a:t>
              </a:r>
            </a:p>
          </p:txBody>
        </p:sp>
      </p:grpSp>
      <p:graphicFrame>
        <p:nvGraphicFramePr>
          <p:cNvPr id="87" name="Group 282"/>
          <p:cNvGraphicFramePr>
            <a:graphicFrameLocks/>
          </p:cNvGraphicFramePr>
          <p:nvPr>
            <p:extLst/>
          </p:nvPr>
        </p:nvGraphicFramePr>
        <p:xfrm>
          <a:off x="8458200" y="1218018"/>
          <a:ext cx="2057400" cy="170688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Instruction 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ALUop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lw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/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R-type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05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Lecture #12: The Processor: Control</a:t>
            </a:r>
            <a:endParaRPr lang="en-US" dirty="0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-1651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</a:rPr>
              <a:t>5. Design of ALU Control Unit (1/2)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56" name="Text Box 224"/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" tIns="9144" rIns="9144" bIns="9144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3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626111"/>
            <a:ext cx="8229600" cy="1295400"/>
          </a:xfrm>
        </p:spPr>
        <p:txBody>
          <a:bodyPr/>
          <a:lstStyle/>
          <a:p>
            <a:pPr marL="271463" indent="-271463">
              <a:spcBef>
                <a:spcPct val="1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6600"/>
                </a:solidFill>
              </a:rPr>
              <a:t>Input: </a:t>
            </a:r>
            <a:r>
              <a:rPr lang="en-US" sz="2400" dirty="0"/>
              <a:t>6-bit </a:t>
            </a:r>
            <a:r>
              <a:rPr lang="en-US" sz="2400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Funct</a:t>
            </a:r>
            <a:r>
              <a:rPr lang="en-US" sz="2400" dirty="0"/>
              <a:t> field and 2-bit </a:t>
            </a:r>
            <a:r>
              <a:rPr lang="en-US" sz="2400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ALUop</a:t>
            </a:r>
            <a:endParaRPr lang="en-US" sz="2400" b="1" dirty="0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  <a:p>
            <a:pPr marL="271463" indent="-271463">
              <a:spcBef>
                <a:spcPct val="1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C00000"/>
                </a:solidFill>
              </a:rPr>
              <a:t>Output: </a:t>
            </a:r>
            <a:r>
              <a:rPr lang="en-US" sz="2400" dirty="0"/>
              <a:t>4-bit </a:t>
            </a:r>
            <a:r>
              <a:rPr lang="en-US" sz="2400" b="1" dirty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ALUcontrol</a:t>
            </a:r>
            <a:r>
              <a:rPr lang="en-US" sz="2400" dirty="0"/>
              <a:t> </a:t>
            </a:r>
          </a:p>
          <a:p>
            <a:pPr marL="271463" indent="-271463">
              <a:spcBef>
                <a:spcPct val="10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Find the simplified expressions</a:t>
            </a:r>
          </a:p>
        </p:txBody>
      </p:sp>
      <p:graphicFrame>
        <p:nvGraphicFramePr>
          <p:cNvPr id="40" name="Group 299"/>
          <p:cNvGraphicFramePr>
            <a:graphicFrameLocks/>
          </p:cNvGraphicFramePr>
          <p:nvPr>
            <p:extLst/>
          </p:nvPr>
        </p:nvGraphicFramePr>
        <p:xfrm>
          <a:off x="1981201" y="1907999"/>
          <a:ext cx="8153403" cy="3857185"/>
        </p:xfrm>
        <a:graphic>
          <a:graphicData uri="http://schemas.openxmlformats.org/drawingml/2006/table">
            <a:tbl>
              <a:tblPr/>
              <a:tblGrid>
                <a:gridCol w="721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8143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ALUop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Field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F[5:0] == Inst[5:0]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ALU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06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MSB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F5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sw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beq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sub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slt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2907475" y="3100212"/>
            <a:ext cx="7191030" cy="375038"/>
            <a:chOff x="1383475" y="3388501"/>
            <a:chExt cx="7191030" cy="375038"/>
          </a:xfrm>
        </p:grpSpPr>
        <p:sp>
          <p:nvSpPr>
            <p:cNvPr id="42" name="TextBox 41"/>
            <p:cNvSpPr txBox="1"/>
            <p:nvPr/>
          </p:nvSpPr>
          <p:spPr>
            <a:xfrm>
              <a:off x="1383475" y="3388501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09800" y="3388501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71800" y="339420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10000" y="339420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48200" y="339420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10200" y="339420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72200" y="339420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72300" y="339420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658100" y="3394207"/>
              <a:ext cx="91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0 </a:t>
              </a:r>
              <a:r>
                <a:rPr lang="en-US" b="1" dirty="0">
                  <a:solidFill>
                    <a:srgbClr val="C00000"/>
                  </a:solidFill>
                </a:rPr>
                <a:t>0 </a:t>
              </a:r>
              <a:r>
                <a:rPr lang="en-US" b="1" dirty="0">
                  <a:solidFill>
                    <a:srgbClr val="006600"/>
                  </a:solidFill>
                </a:rPr>
                <a:t>1 </a:t>
              </a:r>
              <a:r>
                <a:rPr lang="en-US" b="1" dirty="0"/>
                <a:t>0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907475" y="3413462"/>
            <a:ext cx="7191030" cy="375038"/>
            <a:chOff x="1383475" y="3701751"/>
            <a:chExt cx="7191030" cy="375038"/>
          </a:xfrm>
        </p:grpSpPr>
        <p:sp>
          <p:nvSpPr>
            <p:cNvPr id="52" name="TextBox 51"/>
            <p:cNvSpPr txBox="1"/>
            <p:nvPr/>
          </p:nvSpPr>
          <p:spPr>
            <a:xfrm>
              <a:off x="1383475" y="3701751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09800" y="3701751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71800" y="370745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10000" y="370745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48200" y="370745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410200" y="370745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72200" y="370745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972300" y="370745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658100" y="3707457"/>
              <a:ext cx="91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0 </a:t>
              </a:r>
              <a:r>
                <a:rPr lang="en-US" b="1" dirty="0">
                  <a:solidFill>
                    <a:srgbClr val="C00000"/>
                  </a:solidFill>
                </a:rPr>
                <a:t>0 </a:t>
              </a:r>
              <a:r>
                <a:rPr lang="en-US" b="1" dirty="0">
                  <a:solidFill>
                    <a:srgbClr val="006600"/>
                  </a:solidFill>
                </a:rPr>
                <a:t>1 </a:t>
              </a:r>
              <a:r>
                <a:rPr lang="en-US" b="1" dirty="0"/>
                <a:t>0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907475" y="3753381"/>
            <a:ext cx="7191030" cy="375038"/>
            <a:chOff x="1383475" y="4041670"/>
            <a:chExt cx="7191030" cy="375038"/>
          </a:xfrm>
        </p:grpSpPr>
        <p:sp>
          <p:nvSpPr>
            <p:cNvPr id="94" name="TextBox 93"/>
            <p:cNvSpPr txBox="1"/>
            <p:nvPr/>
          </p:nvSpPr>
          <p:spPr>
            <a:xfrm>
              <a:off x="1383475" y="4041670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09800" y="4041670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71800" y="404737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810000" y="404737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648200" y="404737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410200" y="404737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172200" y="404737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972300" y="404737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658100" y="4047376"/>
              <a:ext cx="91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0 </a:t>
              </a:r>
              <a:r>
                <a:rPr lang="en-US" b="1" dirty="0">
                  <a:solidFill>
                    <a:srgbClr val="C00000"/>
                  </a:solidFill>
                </a:rPr>
                <a:t>1 </a:t>
              </a:r>
              <a:r>
                <a:rPr lang="en-US" b="1" dirty="0">
                  <a:solidFill>
                    <a:srgbClr val="006600"/>
                  </a:solidFill>
                </a:rPr>
                <a:t>1 </a:t>
              </a:r>
              <a:r>
                <a:rPr lang="en-US" b="1" dirty="0"/>
                <a:t>0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971801" y="3751868"/>
            <a:ext cx="589547" cy="369332"/>
            <a:chOff x="1447800" y="4040157"/>
            <a:chExt cx="589547" cy="369332"/>
          </a:xfrm>
        </p:grpSpPr>
        <p:cxnSp>
          <p:nvCxnSpPr>
            <p:cNvPr id="104" name="Straight Connector 103"/>
            <p:cNvCxnSpPr/>
            <p:nvPr/>
          </p:nvCxnSpPr>
          <p:spPr>
            <a:xfrm flipH="1">
              <a:off x="1447800" y="4040157"/>
              <a:ext cx="304801" cy="33991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1580147" y="404015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907475" y="4110837"/>
            <a:ext cx="7191030" cy="375038"/>
            <a:chOff x="1383475" y="4411002"/>
            <a:chExt cx="7191030" cy="375038"/>
          </a:xfrm>
        </p:grpSpPr>
        <p:sp>
          <p:nvSpPr>
            <p:cNvPr id="107" name="TextBox 106"/>
            <p:cNvSpPr txBox="1"/>
            <p:nvPr/>
          </p:nvSpPr>
          <p:spPr>
            <a:xfrm>
              <a:off x="1383475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209800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9718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8100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648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410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172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9723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658100" y="4416708"/>
              <a:ext cx="91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0 </a:t>
              </a:r>
              <a:r>
                <a:rPr lang="en-US" b="1" dirty="0">
                  <a:solidFill>
                    <a:srgbClr val="C00000"/>
                  </a:solidFill>
                </a:rPr>
                <a:t>0 </a:t>
              </a:r>
              <a:r>
                <a:rPr lang="en-US" b="1" dirty="0">
                  <a:solidFill>
                    <a:srgbClr val="006600"/>
                  </a:solidFill>
                </a:rPr>
                <a:t>1 </a:t>
              </a:r>
              <a:r>
                <a:rPr lang="en-US" b="1" dirty="0"/>
                <a:t>0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907475" y="4414218"/>
            <a:ext cx="7191030" cy="375038"/>
            <a:chOff x="1383475" y="4411002"/>
            <a:chExt cx="7191030" cy="375038"/>
          </a:xfrm>
        </p:grpSpPr>
        <p:sp>
          <p:nvSpPr>
            <p:cNvPr id="117" name="TextBox 116"/>
            <p:cNvSpPr txBox="1"/>
            <p:nvPr/>
          </p:nvSpPr>
          <p:spPr>
            <a:xfrm>
              <a:off x="1383475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09800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718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8100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648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10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172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9723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658100" y="4416708"/>
              <a:ext cx="91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0 </a:t>
              </a:r>
              <a:r>
                <a:rPr lang="en-US" b="1" dirty="0">
                  <a:solidFill>
                    <a:srgbClr val="C00000"/>
                  </a:solidFill>
                </a:rPr>
                <a:t>1 </a:t>
              </a:r>
              <a:r>
                <a:rPr lang="en-US" b="1" dirty="0">
                  <a:solidFill>
                    <a:srgbClr val="006600"/>
                  </a:solidFill>
                </a:rPr>
                <a:t>1 </a:t>
              </a:r>
              <a:r>
                <a:rPr lang="en-US" b="1" dirty="0"/>
                <a:t>0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907475" y="4756990"/>
            <a:ext cx="7191030" cy="375038"/>
            <a:chOff x="1383475" y="4411002"/>
            <a:chExt cx="7191030" cy="375038"/>
          </a:xfrm>
        </p:grpSpPr>
        <p:sp>
          <p:nvSpPr>
            <p:cNvPr id="127" name="TextBox 126"/>
            <p:cNvSpPr txBox="1"/>
            <p:nvPr/>
          </p:nvSpPr>
          <p:spPr>
            <a:xfrm>
              <a:off x="1383475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209800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9718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100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648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410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172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9723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658100" y="4416708"/>
              <a:ext cx="91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0 </a:t>
              </a:r>
              <a:r>
                <a:rPr lang="en-US" b="1" dirty="0">
                  <a:solidFill>
                    <a:srgbClr val="C00000"/>
                  </a:solidFill>
                </a:rPr>
                <a:t>0 </a:t>
              </a:r>
              <a:r>
                <a:rPr lang="en-US" b="1" dirty="0">
                  <a:solidFill>
                    <a:srgbClr val="006600"/>
                  </a:solidFill>
                </a:rPr>
                <a:t>0 </a:t>
              </a:r>
              <a:r>
                <a:rPr lang="en-US" b="1" dirty="0"/>
                <a:t>0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2907475" y="5071651"/>
            <a:ext cx="7191030" cy="375038"/>
            <a:chOff x="1383475" y="4411002"/>
            <a:chExt cx="7191030" cy="375038"/>
          </a:xfrm>
        </p:grpSpPr>
        <p:sp>
          <p:nvSpPr>
            <p:cNvPr id="137" name="TextBox 136"/>
            <p:cNvSpPr txBox="1"/>
            <p:nvPr/>
          </p:nvSpPr>
          <p:spPr>
            <a:xfrm>
              <a:off x="1383475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209800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9718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100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648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410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172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9723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658100" y="4416708"/>
              <a:ext cx="91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0 </a:t>
              </a:r>
              <a:r>
                <a:rPr lang="en-US" b="1" dirty="0">
                  <a:solidFill>
                    <a:srgbClr val="C00000"/>
                  </a:solidFill>
                </a:rPr>
                <a:t>0 </a:t>
              </a:r>
              <a:r>
                <a:rPr lang="en-US" b="1" dirty="0">
                  <a:solidFill>
                    <a:srgbClr val="006600"/>
                  </a:solidFill>
                </a:rPr>
                <a:t>0 </a:t>
              </a:r>
              <a:r>
                <a:rPr lang="en-US" b="1" dirty="0"/>
                <a:t>1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907475" y="5425128"/>
            <a:ext cx="7191030" cy="375038"/>
            <a:chOff x="1383475" y="4411002"/>
            <a:chExt cx="7191030" cy="375038"/>
          </a:xfrm>
        </p:grpSpPr>
        <p:sp>
          <p:nvSpPr>
            <p:cNvPr id="147" name="TextBox 146"/>
            <p:cNvSpPr txBox="1"/>
            <p:nvPr/>
          </p:nvSpPr>
          <p:spPr>
            <a:xfrm>
              <a:off x="1383475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209800" y="4411002"/>
              <a:ext cx="457200" cy="37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9718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8100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648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410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1722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972300" y="44167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658100" y="4416708"/>
              <a:ext cx="91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0 </a:t>
              </a:r>
              <a:r>
                <a:rPr lang="en-US" b="1" dirty="0">
                  <a:solidFill>
                    <a:srgbClr val="C00000"/>
                  </a:solidFill>
                </a:rPr>
                <a:t>1 </a:t>
              </a:r>
              <a:r>
                <a:rPr lang="en-US" b="1" dirty="0">
                  <a:solidFill>
                    <a:srgbClr val="006600"/>
                  </a:solidFill>
                </a:rPr>
                <a:t>1 </a:t>
              </a:r>
              <a:r>
                <a:rPr lang="en-US" b="1" dirty="0"/>
                <a:t>1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818647" y="4116544"/>
            <a:ext cx="589547" cy="1675409"/>
            <a:chOff x="2294646" y="4404832"/>
            <a:chExt cx="589547" cy="1675409"/>
          </a:xfrm>
        </p:grpSpPr>
        <p:grpSp>
          <p:nvGrpSpPr>
            <p:cNvPr id="157" name="Group 156"/>
            <p:cNvGrpSpPr/>
            <p:nvPr/>
          </p:nvGrpSpPr>
          <p:grpSpPr>
            <a:xfrm>
              <a:off x="2294646" y="4404832"/>
              <a:ext cx="589547" cy="369332"/>
              <a:chOff x="1447800" y="4040157"/>
              <a:chExt cx="589547" cy="369332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TextBox 170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2294646" y="4710983"/>
              <a:ext cx="589547" cy="369332"/>
              <a:chOff x="1447800" y="4040157"/>
              <a:chExt cx="589547" cy="369332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2294646" y="5050985"/>
              <a:ext cx="589547" cy="369332"/>
              <a:chOff x="1447800" y="4040157"/>
              <a:chExt cx="589547" cy="369332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166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294646" y="5373301"/>
              <a:ext cx="589547" cy="369332"/>
              <a:chOff x="1447800" y="4040157"/>
              <a:chExt cx="589547" cy="369332"/>
            </a:xfrm>
          </p:grpSpPr>
          <p:cxnSp>
            <p:nvCxnSpPr>
              <p:cNvPr id="164" name="Straight Connector 163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2294646" y="5710909"/>
              <a:ext cx="589547" cy="369332"/>
              <a:chOff x="1447800" y="4040157"/>
              <a:chExt cx="589547" cy="369332"/>
            </a:xfrm>
          </p:grpSpPr>
          <p:cxnSp>
            <p:nvCxnSpPr>
              <p:cNvPr id="162" name="Straight Connector 161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172" name="Group 171"/>
          <p:cNvGrpSpPr/>
          <p:nvPr/>
        </p:nvGrpSpPr>
        <p:grpSpPr>
          <a:xfrm>
            <a:off x="4560594" y="4116544"/>
            <a:ext cx="589547" cy="1675409"/>
            <a:chOff x="2294646" y="4404832"/>
            <a:chExt cx="589547" cy="1675409"/>
          </a:xfrm>
        </p:grpSpPr>
        <p:grpSp>
          <p:nvGrpSpPr>
            <p:cNvPr id="173" name="Group 172"/>
            <p:cNvGrpSpPr/>
            <p:nvPr/>
          </p:nvGrpSpPr>
          <p:grpSpPr>
            <a:xfrm>
              <a:off x="2294646" y="4404832"/>
              <a:ext cx="589547" cy="369332"/>
              <a:chOff x="1447800" y="4040157"/>
              <a:chExt cx="589547" cy="369332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74" name="Group 173"/>
            <p:cNvGrpSpPr/>
            <p:nvPr/>
          </p:nvGrpSpPr>
          <p:grpSpPr>
            <a:xfrm>
              <a:off x="2294646" y="4710983"/>
              <a:ext cx="589547" cy="369332"/>
              <a:chOff x="1447800" y="4040157"/>
              <a:chExt cx="589547" cy="369332"/>
            </a:xfrm>
          </p:grpSpPr>
          <p:cxnSp>
            <p:nvCxnSpPr>
              <p:cNvPr id="184" name="Straight Connector 183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TextBox 184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2294646" y="5050985"/>
              <a:ext cx="589547" cy="369332"/>
              <a:chOff x="1447800" y="4040157"/>
              <a:chExt cx="589547" cy="369332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2294646" y="5373301"/>
              <a:ext cx="589547" cy="369332"/>
              <a:chOff x="1447800" y="4040157"/>
              <a:chExt cx="589547" cy="369332"/>
            </a:xfrm>
          </p:grpSpPr>
          <p:cxnSp>
            <p:nvCxnSpPr>
              <p:cNvPr id="180" name="Straight Connector 179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2294646" y="5710909"/>
              <a:ext cx="589547" cy="369332"/>
              <a:chOff x="1447800" y="4040157"/>
              <a:chExt cx="589547" cy="369332"/>
            </a:xfrm>
          </p:grpSpPr>
          <p:cxnSp>
            <p:nvCxnSpPr>
              <p:cNvPr id="178" name="Straight Connector 177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5395488" y="4116544"/>
            <a:ext cx="589547" cy="1675409"/>
            <a:chOff x="2294646" y="4404832"/>
            <a:chExt cx="589547" cy="1675409"/>
          </a:xfrm>
        </p:grpSpPr>
        <p:grpSp>
          <p:nvGrpSpPr>
            <p:cNvPr id="189" name="Group 188"/>
            <p:cNvGrpSpPr/>
            <p:nvPr/>
          </p:nvGrpSpPr>
          <p:grpSpPr>
            <a:xfrm>
              <a:off x="2294646" y="4404832"/>
              <a:ext cx="589547" cy="369332"/>
              <a:chOff x="1447800" y="4040157"/>
              <a:chExt cx="589547" cy="369332"/>
            </a:xfrm>
          </p:grpSpPr>
          <p:cxnSp>
            <p:nvCxnSpPr>
              <p:cNvPr id="202" name="Straight Connector 201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TextBox 202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294646" y="4710983"/>
              <a:ext cx="589547" cy="369332"/>
              <a:chOff x="1447800" y="4040157"/>
              <a:chExt cx="589547" cy="369332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TextBox 200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2294646" y="5050985"/>
              <a:ext cx="589547" cy="369332"/>
              <a:chOff x="1447800" y="4040157"/>
              <a:chExt cx="589547" cy="369332"/>
            </a:xfrm>
          </p:grpSpPr>
          <p:cxnSp>
            <p:nvCxnSpPr>
              <p:cNvPr id="198" name="Straight Connector 197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TextBox 198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2294646" y="5373301"/>
              <a:ext cx="589547" cy="369332"/>
              <a:chOff x="1447800" y="4040157"/>
              <a:chExt cx="589547" cy="369332"/>
            </a:xfrm>
          </p:grpSpPr>
          <p:cxnSp>
            <p:nvCxnSpPr>
              <p:cNvPr id="196" name="Straight Connector 195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2294646" y="5710909"/>
              <a:ext cx="589547" cy="369332"/>
              <a:chOff x="1447800" y="4040157"/>
              <a:chExt cx="589547" cy="369332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 flipH="1">
                <a:off x="1447800" y="4040157"/>
                <a:ext cx="304801" cy="33991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TextBox 194"/>
              <p:cNvSpPr txBox="1"/>
              <p:nvPr/>
            </p:nvSpPr>
            <p:spPr>
              <a:xfrm>
                <a:off x="1580147" y="40401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</p:grpSp>
      </p:grpSp>
      <p:sp>
        <p:nvSpPr>
          <p:cNvPr id="204" name="TextBox 203"/>
          <p:cNvSpPr txBox="1"/>
          <p:nvPr/>
        </p:nvSpPr>
        <p:spPr>
          <a:xfrm>
            <a:off x="8380998" y="699297"/>
            <a:ext cx="1829803" cy="338554"/>
          </a:xfrm>
          <a:prstGeom prst="rect">
            <a:avLst/>
          </a:prstGeom>
          <a:solidFill>
            <a:srgbClr val="FFD9B3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ALUcontrol3 = 0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8380997" y="1105315"/>
            <a:ext cx="182836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1484313" algn="l"/>
              </a:tabLst>
            </a:pPr>
            <a:r>
              <a:rPr lang="en-US" sz="1600" b="1" dirty="0"/>
              <a:t>ALUcontrol2 = 	?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9432991" y="3814051"/>
            <a:ext cx="228600" cy="1933734"/>
            <a:chOff x="7908991" y="4102340"/>
            <a:chExt cx="228600" cy="1933734"/>
          </a:xfrm>
        </p:grpSpPr>
        <p:sp>
          <p:nvSpPr>
            <p:cNvPr id="207" name="Oval 206"/>
            <p:cNvSpPr/>
            <p:nvPr/>
          </p:nvSpPr>
          <p:spPr>
            <a:xfrm>
              <a:off x="7908991" y="4102340"/>
              <a:ext cx="228600" cy="27027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908991" y="4744751"/>
              <a:ext cx="228600" cy="27027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908991" y="5765798"/>
              <a:ext cx="228600" cy="27027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7848601" y="1443869"/>
            <a:ext cx="236076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1484313" algn="l"/>
              </a:tabLst>
            </a:pPr>
            <a:r>
              <a:rPr lang="en-US" sz="1600" b="1" dirty="0"/>
              <a:t>ALUop0 + ALUop1</a:t>
            </a:r>
            <a:r>
              <a:rPr lang="en-US" sz="1600" b="1" dirty="0">
                <a:sym typeface="Symbol"/>
              </a:rPr>
              <a:t> F1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5158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4102</TotalTime>
  <Words>3337</Words>
  <Application>Microsoft Office PowerPoint</Application>
  <PresentationFormat>Widescreen</PresentationFormat>
  <Paragraphs>729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Courier New</vt:lpstr>
      <vt:lpstr>Symbol</vt:lpstr>
      <vt:lpstr>Times New Roman</vt:lpstr>
      <vt:lpstr>Verdana</vt:lpstr>
      <vt:lpstr>Wingdings</vt:lpstr>
      <vt:lpstr>Wingdings 2</vt:lpstr>
      <vt:lpstr>Office Theme</vt:lpstr>
      <vt:lpstr>CS2100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CS2100</dc:title>
  <dc:creator>Tuck-Choy Aaron TAN</dc:creator>
  <cp:lastModifiedBy>Tan Tuck Choy</cp:lastModifiedBy>
  <cp:revision>488</cp:revision>
  <cp:lastPrinted>2025-02-28T04:41:34Z</cp:lastPrinted>
  <dcterms:created xsi:type="dcterms:W3CDTF">2015-03-28T05:22:46Z</dcterms:created>
  <dcterms:modified xsi:type="dcterms:W3CDTF">2025-03-11T07:22:05Z</dcterms:modified>
</cp:coreProperties>
</file>